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33" r:id="rId13"/>
    <p:sldId id="264" r:id="rId14"/>
    <p:sldId id="266" r:id="rId15"/>
    <p:sldId id="265" r:id="rId16"/>
    <p:sldId id="276" r:id="rId17"/>
    <p:sldId id="303" r:id="rId18"/>
    <p:sldId id="293"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82"/>
    <p:restoredTop sz="85174"/>
  </p:normalViewPr>
  <p:slideViewPr>
    <p:cSldViewPr snapToGrid="0" snapToObjects="1">
      <p:cViewPr>
        <p:scale>
          <a:sx n="56" d="100"/>
          <a:sy n="56" d="100"/>
        </p:scale>
        <p:origin x="424" y="17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8/28/23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8/28/23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oma-888/AppliedDataScience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oma-888/AppliedDataScienceCapstone/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oma-888/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oma-888/Applied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oma-888/AppliedDataScienceCapstone/blob/main/PLOTLY_INTERACTIVE_DASHBOAR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oma-888/AppliedDataScienceCapstone/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oma-888/AppliedDataScien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roma-888/AppliedDataScienceCapstone/blob/main/jupyter-labs-webscraping.ipynb"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Robert Maron</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August 28, 2023</a:t>
            </a:r>
            <a:endParaRPr lang="en-US"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087699"/>
            <a:ext cx="10687961" cy="4351338"/>
          </a:xfrm>
          <a:prstGeom prst="rect">
            <a:avLst/>
          </a:prstGeom>
        </p:spPr>
        <p:txBody>
          <a:bodyPr/>
          <a:lstStyle/>
          <a:p>
            <a:pPr marL="0" indent="0" algn="l">
              <a:buNone/>
            </a:pPr>
            <a:endParaRPr lang="en-US" sz="1400" b="0" i="0" dirty="0">
              <a:effectLst/>
              <a:latin typeface="Söhne"/>
            </a:endParaRPr>
          </a:p>
          <a:p>
            <a:pPr algn="l">
              <a:buFont typeface="+mj-lt"/>
              <a:buAutoNum type="arabicPeriod"/>
            </a:pPr>
            <a:r>
              <a:rPr lang="en-US" sz="1400" b="1" i="0" dirty="0">
                <a:effectLst/>
                <a:latin typeface="Söhne"/>
              </a:rPr>
              <a:t>Import Required Packages:</a:t>
            </a:r>
            <a:r>
              <a:rPr lang="en-US" sz="1400" b="0" i="0" dirty="0">
                <a:effectLst/>
                <a:latin typeface="Söhne"/>
              </a:rPr>
              <a:t> The necessary Python packages (requests, </a:t>
            </a:r>
            <a:r>
              <a:rPr lang="en-US" sz="1400" b="0" i="0" dirty="0" err="1">
                <a:effectLst/>
                <a:latin typeface="Söhne"/>
              </a:rPr>
              <a:t>BeautifulSoup</a:t>
            </a:r>
            <a:r>
              <a:rPr lang="en-US" sz="1400" b="0" i="0" dirty="0">
                <a:effectLst/>
                <a:latin typeface="Söhne"/>
              </a:rPr>
              <a:t>, pandas, etc.) were imported to perform web scraping and data manipulation.</a:t>
            </a:r>
          </a:p>
          <a:p>
            <a:pPr algn="l">
              <a:buFont typeface="+mj-lt"/>
              <a:buAutoNum type="arabicPeriod"/>
            </a:pPr>
            <a:r>
              <a:rPr lang="en-US" sz="1400" b="1" i="0" dirty="0">
                <a:effectLst/>
                <a:latin typeface="Söhne"/>
              </a:rPr>
              <a:t>HTTP GET Request:</a:t>
            </a:r>
            <a:r>
              <a:rPr lang="en-US" sz="1400" b="0" i="0" dirty="0">
                <a:effectLst/>
                <a:latin typeface="Söhne"/>
              </a:rPr>
              <a:t> An HTTP GET request was made to fetch the HTML content of the Wikipedia page using the provided </a:t>
            </a:r>
            <a:r>
              <a:rPr lang="en-US" sz="1400" b="0" i="0" dirty="0" err="1">
                <a:effectLst/>
                <a:latin typeface="Söhne"/>
              </a:rPr>
              <a:t>static_url</a:t>
            </a:r>
            <a:r>
              <a:rPr lang="en-US" sz="1400" b="0" i="0" dirty="0">
                <a:effectLst/>
                <a:latin typeface="Söhne"/>
              </a:rPr>
              <a:t>.</a:t>
            </a:r>
          </a:p>
          <a:p>
            <a:pPr algn="l">
              <a:buFont typeface="+mj-lt"/>
              <a:buAutoNum type="arabicPeriod"/>
            </a:pPr>
            <a:r>
              <a:rPr lang="en-US" sz="1400" b="1" i="0" dirty="0" err="1">
                <a:effectLst/>
                <a:latin typeface="Söhne"/>
              </a:rPr>
              <a:t>BeautifulSoup</a:t>
            </a:r>
            <a:r>
              <a:rPr lang="en-US" sz="1400" b="1" i="0" dirty="0">
                <a:effectLst/>
                <a:latin typeface="Söhne"/>
              </a:rPr>
              <a:t> Object Creation:</a:t>
            </a:r>
            <a:r>
              <a:rPr lang="en-US" sz="1400" b="0" i="0" dirty="0">
                <a:effectLst/>
                <a:latin typeface="Söhne"/>
              </a:rPr>
              <a:t> The fetched HTML content was converted into a </a:t>
            </a:r>
            <a:r>
              <a:rPr lang="en-US" sz="1400" b="0" i="0" dirty="0" err="1">
                <a:effectLst/>
                <a:latin typeface="Söhne"/>
              </a:rPr>
              <a:t>BeautifulSoup</a:t>
            </a:r>
            <a:r>
              <a:rPr lang="en-US" sz="1400" b="0" i="0" dirty="0">
                <a:effectLst/>
                <a:latin typeface="Söhne"/>
              </a:rPr>
              <a:t> object to facilitate parsing and navigation through the HTML structure.</a:t>
            </a:r>
          </a:p>
          <a:p>
            <a:pPr algn="l">
              <a:buFont typeface="+mj-lt"/>
              <a:buAutoNum type="arabicPeriod"/>
            </a:pPr>
            <a:r>
              <a:rPr lang="en-US" sz="1400" b="1" i="0" dirty="0">
                <a:effectLst/>
                <a:latin typeface="Söhne"/>
              </a:rPr>
              <a:t>Extract Column/Variable Names:</a:t>
            </a:r>
            <a:r>
              <a:rPr lang="en-US" sz="1400" b="0" i="0" dirty="0">
                <a:effectLst/>
                <a:latin typeface="Söhne"/>
              </a:rPr>
              <a:t> All relevant column names for the launch records were extracted from the third table's header using the </a:t>
            </a:r>
            <a:r>
              <a:rPr lang="en-US" sz="1400" b="0" i="0" dirty="0" err="1">
                <a:effectLst/>
                <a:latin typeface="Söhne"/>
              </a:rPr>
              <a:t>find_all</a:t>
            </a:r>
            <a:r>
              <a:rPr lang="en-US" sz="1400" b="0" i="0" dirty="0">
                <a:effectLst/>
                <a:latin typeface="Söhne"/>
              </a:rPr>
              <a:t> function with the </a:t>
            </a:r>
            <a:r>
              <a:rPr lang="en-US" sz="1400" b="0" i="0" dirty="0" err="1">
                <a:effectLst/>
                <a:latin typeface="Söhne"/>
              </a:rPr>
              <a:t>th</a:t>
            </a:r>
            <a:r>
              <a:rPr lang="en-US" sz="1400" b="0" i="0" dirty="0">
                <a:effectLst/>
                <a:latin typeface="Söhne"/>
              </a:rPr>
              <a:t> element.</a:t>
            </a:r>
          </a:p>
          <a:p>
            <a:pPr algn="l">
              <a:buFont typeface="+mj-lt"/>
              <a:buAutoNum type="arabicPeriod"/>
            </a:pPr>
            <a:r>
              <a:rPr lang="en-US" sz="1400" b="1" i="0" dirty="0">
                <a:effectLst/>
                <a:latin typeface="Söhne"/>
              </a:rPr>
              <a:t>Create an Empty Dictionary:</a:t>
            </a:r>
            <a:r>
              <a:rPr lang="en-US" sz="1400" b="0" i="0" dirty="0">
                <a:effectLst/>
                <a:latin typeface="Söhne"/>
              </a:rPr>
              <a:t> An empty dictionary called </a:t>
            </a:r>
            <a:r>
              <a:rPr lang="en-US" sz="1400" b="0" i="0" dirty="0" err="1">
                <a:effectLst/>
                <a:latin typeface="Söhne"/>
              </a:rPr>
              <a:t>launch_dict</a:t>
            </a:r>
            <a:r>
              <a:rPr lang="en-US" sz="1400" b="0" i="0" dirty="0">
                <a:effectLst/>
                <a:latin typeface="Söhne"/>
              </a:rPr>
              <a:t> was created with keys corresponding to the extracted column names.</a:t>
            </a:r>
          </a:p>
          <a:p>
            <a:pPr algn="l">
              <a:buFont typeface="+mj-lt"/>
              <a:buAutoNum type="arabicPeriod"/>
            </a:pPr>
            <a:r>
              <a:rPr lang="en-US" sz="1400" b="1" i="0" dirty="0">
                <a:effectLst/>
                <a:latin typeface="Söhne"/>
              </a:rPr>
              <a:t>Iterate Through Table Rows:</a:t>
            </a:r>
            <a:r>
              <a:rPr lang="en-US" sz="1400" b="0" i="0" dirty="0">
                <a:effectLst/>
                <a:latin typeface="Söhne"/>
              </a:rPr>
              <a:t> For each table in the HTML (table element), and for each row in the table (tr element), the relevant launch record data was extracted and populated into the </a:t>
            </a:r>
            <a:r>
              <a:rPr lang="en-US" sz="1400" b="0" i="0" dirty="0" err="1">
                <a:effectLst/>
                <a:latin typeface="Söhne"/>
              </a:rPr>
              <a:t>launch_dict</a:t>
            </a:r>
            <a:r>
              <a:rPr lang="en-US" sz="1400" b="0" i="0" dirty="0">
                <a:effectLst/>
                <a:latin typeface="Söhne"/>
              </a:rPr>
              <a:t>.</a:t>
            </a:r>
          </a:p>
          <a:p>
            <a:pPr algn="l">
              <a:buFont typeface="+mj-lt"/>
              <a:buAutoNum type="arabicPeriod"/>
            </a:pPr>
            <a:r>
              <a:rPr lang="en-US" sz="1400" b="1" i="0" dirty="0">
                <a:effectLst/>
                <a:latin typeface="Söhne"/>
              </a:rPr>
              <a:t>Data Extraction:</a:t>
            </a:r>
            <a:r>
              <a:rPr lang="en-US" sz="1400" b="0" i="0" dirty="0">
                <a:effectLst/>
                <a:latin typeface="Söhne"/>
              </a:rPr>
              <a:t> Various functions like </a:t>
            </a:r>
            <a:r>
              <a:rPr lang="en-US" sz="1400" b="0" i="0" dirty="0" err="1">
                <a:effectLst/>
                <a:latin typeface="Söhne"/>
              </a:rPr>
              <a:t>date_time</a:t>
            </a:r>
            <a:r>
              <a:rPr lang="en-US" sz="1400" b="0" i="0" dirty="0">
                <a:effectLst/>
                <a:latin typeface="Söhne"/>
              </a:rPr>
              <a:t>, </a:t>
            </a:r>
            <a:r>
              <a:rPr lang="en-US" sz="1400" b="0" i="0" dirty="0" err="1">
                <a:effectLst/>
                <a:latin typeface="Söhne"/>
              </a:rPr>
              <a:t>booster_version</a:t>
            </a:r>
            <a:r>
              <a:rPr lang="en-US" sz="1400" b="0" i="0" dirty="0">
                <a:effectLst/>
                <a:latin typeface="Söhne"/>
              </a:rPr>
              <a:t>, </a:t>
            </a:r>
            <a:r>
              <a:rPr lang="en-US" sz="1400" b="0" i="0" dirty="0" err="1">
                <a:effectLst/>
                <a:latin typeface="Söhne"/>
              </a:rPr>
              <a:t>landing_status</a:t>
            </a:r>
            <a:r>
              <a:rPr lang="en-US" sz="1400" b="0" i="0" dirty="0">
                <a:effectLst/>
                <a:latin typeface="Söhne"/>
              </a:rPr>
              <a:t>, and </a:t>
            </a:r>
            <a:r>
              <a:rPr lang="en-US" sz="1400" b="0" i="0" dirty="0" err="1">
                <a:effectLst/>
                <a:latin typeface="Söhne"/>
              </a:rPr>
              <a:t>get_mass</a:t>
            </a:r>
            <a:r>
              <a:rPr lang="en-US" sz="1400" b="0" i="0" dirty="0">
                <a:effectLst/>
                <a:latin typeface="Söhne"/>
              </a:rPr>
              <a:t> were used to extract specific data from the table cells (td elements).</a:t>
            </a:r>
          </a:p>
          <a:p>
            <a:pPr algn="l">
              <a:buFont typeface="+mj-lt"/>
              <a:buAutoNum type="arabicPeriod"/>
            </a:pPr>
            <a:r>
              <a:rPr lang="en-US" sz="1400" b="1" i="0" dirty="0">
                <a:effectLst/>
                <a:latin typeface="Söhne"/>
              </a:rPr>
              <a:t>Populate </a:t>
            </a:r>
            <a:r>
              <a:rPr lang="en-US" sz="1400" b="1" i="0" dirty="0" err="1">
                <a:effectLst/>
                <a:latin typeface="Söhne"/>
              </a:rPr>
              <a:t>launch_dict</a:t>
            </a:r>
            <a:r>
              <a:rPr lang="en-US" sz="1400" b="1" i="0" dirty="0">
                <a:effectLst/>
                <a:latin typeface="Söhne"/>
              </a:rPr>
              <a:t>:</a:t>
            </a:r>
            <a:r>
              <a:rPr lang="en-US" sz="1400" b="0" i="0" dirty="0">
                <a:effectLst/>
                <a:latin typeface="Söhne"/>
              </a:rPr>
              <a:t> Extracted data like flight number, date, time, booster version, launch site, payload, payload mass, orbit, customer, launch outcome, and booster landing status were populated into the respective keys of the </a:t>
            </a:r>
            <a:r>
              <a:rPr lang="en-US" sz="1400" b="0" i="0" dirty="0" err="1">
                <a:effectLst/>
                <a:latin typeface="Söhne"/>
              </a:rPr>
              <a:t>launch_dict</a:t>
            </a:r>
            <a:r>
              <a:rPr lang="en-US" sz="1400" b="0" i="0" dirty="0">
                <a:effectLst/>
                <a:latin typeface="Söhne"/>
              </a:rPr>
              <a:t>.</a:t>
            </a:r>
          </a:p>
          <a:p>
            <a:pPr algn="l">
              <a:buFont typeface="+mj-lt"/>
              <a:buAutoNum type="arabicPeriod"/>
            </a:pPr>
            <a:r>
              <a:rPr lang="en-US" sz="1400" b="1" i="0" dirty="0">
                <a:effectLst/>
                <a:latin typeface="Söhne"/>
              </a:rPr>
              <a:t>Create a </a:t>
            </a:r>
            <a:r>
              <a:rPr lang="en-US" sz="1400" b="1" i="0" dirty="0" err="1">
                <a:effectLst/>
                <a:latin typeface="Söhne"/>
              </a:rPr>
              <a:t>DataFrame</a:t>
            </a:r>
            <a:r>
              <a:rPr lang="en-US" sz="1400" b="1" i="0" dirty="0">
                <a:effectLst/>
                <a:latin typeface="Söhne"/>
              </a:rPr>
              <a:t>:</a:t>
            </a:r>
            <a:r>
              <a:rPr lang="en-US" sz="1400" b="0" i="0" dirty="0">
                <a:effectLst/>
                <a:latin typeface="Söhne"/>
              </a:rPr>
              <a:t> The populated </a:t>
            </a:r>
            <a:r>
              <a:rPr lang="en-US" sz="1400" b="0" i="0" dirty="0" err="1">
                <a:effectLst/>
                <a:latin typeface="Söhne"/>
              </a:rPr>
              <a:t>launch_dict</a:t>
            </a:r>
            <a:r>
              <a:rPr lang="en-US" sz="1400" b="0" i="0" dirty="0">
                <a:effectLst/>
                <a:latin typeface="Söhne"/>
              </a:rPr>
              <a:t> was converted into a pandas </a:t>
            </a:r>
            <a:r>
              <a:rPr lang="en-US" sz="1400" b="0" i="0" dirty="0" err="1">
                <a:effectLst/>
                <a:latin typeface="Söhne"/>
              </a:rPr>
              <a:t>DataFrame</a:t>
            </a:r>
            <a:r>
              <a:rPr lang="en-US" sz="1400" b="0" i="0" dirty="0">
                <a:effectLst/>
                <a:latin typeface="Söhne"/>
              </a:rPr>
              <a:t> for further analysis.</a:t>
            </a:r>
          </a:p>
          <a:p>
            <a:pPr algn="l">
              <a:buFont typeface="+mj-lt"/>
              <a:buAutoNum type="arabicPeriod"/>
            </a:pPr>
            <a:r>
              <a:rPr lang="en-US" sz="1400" b="1" i="0" dirty="0">
                <a:effectLst/>
                <a:latin typeface="Söhne"/>
              </a:rPr>
              <a:t>Export to CSV:</a:t>
            </a:r>
            <a:r>
              <a:rPr lang="en-US" sz="1400" b="0" i="0" dirty="0">
                <a:effectLst/>
                <a:latin typeface="Söhne"/>
              </a:rPr>
              <a:t> The resulting </a:t>
            </a:r>
            <a:r>
              <a:rPr lang="en-US" sz="1400" b="0" i="0" dirty="0" err="1">
                <a:effectLst/>
                <a:latin typeface="Söhne"/>
              </a:rPr>
              <a:t>DataFrame</a:t>
            </a:r>
            <a:r>
              <a:rPr lang="en-US" sz="1400" b="0" i="0" dirty="0">
                <a:effectLst/>
                <a:latin typeface="Söhne"/>
              </a:rPr>
              <a:t> could be optionally exported to a CSV file for future use.</a:t>
            </a:r>
          </a:p>
          <a:p>
            <a:pPr marL="0" indent="0" algn="l">
              <a:buNone/>
            </a:pPr>
            <a:endParaRPr lang="en-US" sz="1400" dirty="0">
              <a:latin typeface="Söhne"/>
            </a:endParaRPr>
          </a:p>
          <a:p>
            <a:pPr marL="0" indent="0" algn="l">
              <a:buNone/>
            </a:pPr>
            <a:r>
              <a:rPr lang="en-US" sz="1400" dirty="0">
                <a:latin typeface="Söhne"/>
                <a:hlinkClick r:id="rId3"/>
              </a:rPr>
              <a:t>https://github.com/roma-888/AppliedDataScienceCapstone/blob/main/labs-jupyter-spacex-Data%20wrangling.ipynb</a:t>
            </a:r>
            <a:r>
              <a:rPr lang="en-US" sz="1400" dirty="0">
                <a:latin typeface="Söhne"/>
              </a:rPr>
              <a:t> </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7" name="Curved Right Arrow 6">
            <a:extLst>
              <a:ext uri="{FF2B5EF4-FFF2-40B4-BE49-F238E27FC236}">
                <a16:creationId xmlns:a16="http://schemas.microsoft.com/office/drawing/2014/main" id="{DF6C2018-92EF-C2F3-EB80-AAAE793AB017}"/>
              </a:ext>
            </a:extLst>
          </p:cNvPr>
          <p:cNvSpPr/>
          <p:nvPr/>
        </p:nvSpPr>
        <p:spPr>
          <a:xfrm>
            <a:off x="455775" y="5212794"/>
            <a:ext cx="314236" cy="45248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a:extLst>
              <a:ext uri="{FF2B5EF4-FFF2-40B4-BE49-F238E27FC236}">
                <a16:creationId xmlns:a16="http://schemas.microsoft.com/office/drawing/2014/main" id="{27EF61E9-E3E4-CB45-A4ED-A82B909ECDB4}"/>
              </a:ext>
            </a:extLst>
          </p:cNvPr>
          <p:cNvSpPr/>
          <p:nvPr/>
        </p:nvSpPr>
        <p:spPr>
          <a:xfrm>
            <a:off x="463939" y="4666268"/>
            <a:ext cx="314236" cy="65964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Right Arrow 9">
            <a:extLst>
              <a:ext uri="{FF2B5EF4-FFF2-40B4-BE49-F238E27FC236}">
                <a16:creationId xmlns:a16="http://schemas.microsoft.com/office/drawing/2014/main" id="{E6AC4881-BA3E-AF86-B420-1160739B033E}"/>
              </a:ext>
            </a:extLst>
          </p:cNvPr>
          <p:cNvSpPr/>
          <p:nvPr/>
        </p:nvSpPr>
        <p:spPr>
          <a:xfrm>
            <a:off x="463939" y="4173772"/>
            <a:ext cx="314236" cy="60363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Right Arrow 10">
            <a:extLst>
              <a:ext uri="{FF2B5EF4-FFF2-40B4-BE49-F238E27FC236}">
                <a16:creationId xmlns:a16="http://schemas.microsoft.com/office/drawing/2014/main" id="{24587328-BC63-5FEB-57E6-7D378CC09E4C}"/>
              </a:ext>
            </a:extLst>
          </p:cNvPr>
          <p:cNvSpPr/>
          <p:nvPr/>
        </p:nvSpPr>
        <p:spPr>
          <a:xfrm>
            <a:off x="463939" y="3682198"/>
            <a:ext cx="314236" cy="58309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urved Right Arrow 11">
            <a:extLst>
              <a:ext uri="{FF2B5EF4-FFF2-40B4-BE49-F238E27FC236}">
                <a16:creationId xmlns:a16="http://schemas.microsoft.com/office/drawing/2014/main" id="{26479F89-6378-A5A6-CBC0-3BE4A157BED5}"/>
              </a:ext>
            </a:extLst>
          </p:cNvPr>
          <p:cNvSpPr/>
          <p:nvPr/>
        </p:nvSpPr>
        <p:spPr>
          <a:xfrm>
            <a:off x="463939" y="3370885"/>
            <a:ext cx="314236" cy="45248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urved Right Arrow 12">
            <a:extLst>
              <a:ext uri="{FF2B5EF4-FFF2-40B4-BE49-F238E27FC236}">
                <a16:creationId xmlns:a16="http://schemas.microsoft.com/office/drawing/2014/main" id="{0ED2F69C-B0FD-BDA2-C358-7AAD122A319D}"/>
              </a:ext>
            </a:extLst>
          </p:cNvPr>
          <p:cNvSpPr/>
          <p:nvPr/>
        </p:nvSpPr>
        <p:spPr>
          <a:xfrm>
            <a:off x="451525" y="2838156"/>
            <a:ext cx="314236" cy="65964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urved Right Arrow 13">
            <a:extLst>
              <a:ext uri="{FF2B5EF4-FFF2-40B4-BE49-F238E27FC236}">
                <a16:creationId xmlns:a16="http://schemas.microsoft.com/office/drawing/2014/main" id="{99F4A900-1D65-6C46-F226-74986A44FC5E}"/>
              </a:ext>
            </a:extLst>
          </p:cNvPr>
          <p:cNvSpPr/>
          <p:nvPr/>
        </p:nvSpPr>
        <p:spPr>
          <a:xfrm>
            <a:off x="463939" y="2308758"/>
            <a:ext cx="314236" cy="65964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urved Right Arrow 14">
            <a:extLst>
              <a:ext uri="{FF2B5EF4-FFF2-40B4-BE49-F238E27FC236}">
                <a16:creationId xmlns:a16="http://schemas.microsoft.com/office/drawing/2014/main" id="{94CA7918-4E69-A9A3-BDAF-ED96BED5A4EB}"/>
              </a:ext>
            </a:extLst>
          </p:cNvPr>
          <p:cNvSpPr/>
          <p:nvPr/>
        </p:nvSpPr>
        <p:spPr>
          <a:xfrm>
            <a:off x="487970" y="1975071"/>
            <a:ext cx="314236" cy="45248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urved Right Arrow 15">
            <a:extLst>
              <a:ext uri="{FF2B5EF4-FFF2-40B4-BE49-F238E27FC236}">
                <a16:creationId xmlns:a16="http://schemas.microsoft.com/office/drawing/2014/main" id="{43278DB4-529D-F444-107F-52CE2597A443}"/>
              </a:ext>
            </a:extLst>
          </p:cNvPr>
          <p:cNvSpPr/>
          <p:nvPr/>
        </p:nvSpPr>
        <p:spPr>
          <a:xfrm>
            <a:off x="451525" y="1498297"/>
            <a:ext cx="314236" cy="58421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6"/>
            <a:ext cx="9745589" cy="5218617"/>
          </a:xfrm>
          <a:prstGeom prst="rect">
            <a:avLst/>
          </a:prstGeom>
        </p:spPr>
        <p:txBody>
          <a:bodyPr lIns="91440" tIns="45720" rIns="91440" bIns="45720" anchor="t"/>
          <a:lstStyle/>
          <a:p>
            <a:pPr algn="l">
              <a:buFont typeface="+mj-lt"/>
              <a:buAutoNum type="arabicPeriod"/>
            </a:pPr>
            <a:r>
              <a:rPr lang="en-US" sz="1600" b="1" i="0" dirty="0" err="1">
                <a:effectLst/>
                <a:latin typeface="Söhne"/>
              </a:rPr>
              <a:t>FlightNumber</a:t>
            </a:r>
            <a:r>
              <a:rPr lang="en-US" sz="1600" b="1" i="0" dirty="0">
                <a:effectLst/>
                <a:latin typeface="Söhne"/>
              </a:rPr>
              <a:t> vs. </a:t>
            </a:r>
            <a:r>
              <a:rPr lang="en-US" sz="1600" b="1" i="0" dirty="0" err="1">
                <a:effectLst/>
                <a:latin typeface="Söhne"/>
              </a:rPr>
              <a:t>PayloadMass</a:t>
            </a:r>
            <a:r>
              <a:rPr lang="en-US" sz="1600" b="1" i="0" dirty="0">
                <a:effectLst/>
                <a:latin typeface="Söhne"/>
              </a:rPr>
              <a:t> Scatter Plot:</a:t>
            </a:r>
            <a:r>
              <a:rPr lang="en-US" sz="1600" dirty="0">
                <a:latin typeface="Söhne"/>
              </a:rPr>
              <a:t> O</a:t>
            </a:r>
            <a:r>
              <a:rPr lang="en-US" sz="1600" b="0" i="0" dirty="0">
                <a:effectLst/>
                <a:latin typeface="Söhne"/>
              </a:rPr>
              <a:t>bserve how the </a:t>
            </a:r>
            <a:r>
              <a:rPr lang="en-US" sz="1600" b="0" i="0" dirty="0" err="1">
                <a:effectLst/>
                <a:latin typeface="Söhne"/>
              </a:rPr>
              <a:t>FlightNumber</a:t>
            </a:r>
            <a:r>
              <a:rPr lang="en-US" sz="1600" b="0" i="0" dirty="0">
                <a:effectLst/>
                <a:latin typeface="Söhne"/>
              </a:rPr>
              <a:t> and </a:t>
            </a:r>
            <a:r>
              <a:rPr lang="en-US" sz="1600" b="0" i="0" dirty="0" err="1">
                <a:effectLst/>
                <a:latin typeface="Söhne"/>
              </a:rPr>
              <a:t>PayloadMass</a:t>
            </a:r>
            <a:r>
              <a:rPr lang="en-US" sz="1600" b="0" i="0" dirty="0">
                <a:effectLst/>
                <a:latin typeface="Söhne"/>
              </a:rPr>
              <a:t> variables might affect the launch outcome (success or failure). The chart revealed that as </a:t>
            </a:r>
            <a:r>
              <a:rPr lang="en-US" sz="1600" b="0" i="0" dirty="0" err="1">
                <a:effectLst/>
                <a:latin typeface="Söhne"/>
              </a:rPr>
              <a:t>FlightNumber</a:t>
            </a:r>
            <a:r>
              <a:rPr lang="en-US" sz="1600" b="0" i="0" dirty="0">
                <a:effectLst/>
                <a:latin typeface="Söhne"/>
              </a:rPr>
              <a:t> increases, the success rate tends to increase, and heavier payloads are associated with lower success rates.</a:t>
            </a:r>
          </a:p>
          <a:p>
            <a:pPr algn="l">
              <a:buFont typeface="+mj-lt"/>
              <a:buAutoNum type="arabicPeriod"/>
            </a:pPr>
            <a:r>
              <a:rPr lang="en-US" sz="1600" b="1" i="0" dirty="0" err="1">
                <a:effectLst/>
                <a:latin typeface="Söhne"/>
              </a:rPr>
              <a:t>FlightNumber</a:t>
            </a:r>
            <a:r>
              <a:rPr lang="en-US" sz="1600" b="1" i="0" dirty="0">
                <a:effectLst/>
                <a:latin typeface="Söhne"/>
              </a:rPr>
              <a:t> vs. </a:t>
            </a:r>
            <a:r>
              <a:rPr lang="en-US" sz="1600" b="1" i="0" dirty="0" err="1">
                <a:effectLst/>
                <a:latin typeface="Söhne"/>
              </a:rPr>
              <a:t>LaunchSite</a:t>
            </a:r>
            <a:r>
              <a:rPr lang="en-US" sz="1600" b="1" i="0" dirty="0">
                <a:effectLst/>
                <a:latin typeface="Söhne"/>
              </a:rPr>
              <a:t> Scatter Plot:</a:t>
            </a:r>
            <a:r>
              <a:rPr lang="en-US" sz="1600" dirty="0">
                <a:latin typeface="Söhne"/>
              </a:rPr>
              <a:t> </a:t>
            </a:r>
            <a:r>
              <a:rPr lang="en-US" sz="1600" b="0" i="0" dirty="0">
                <a:effectLst/>
                <a:latin typeface="Söhne"/>
              </a:rPr>
              <a:t>Explore if there's any correlation between the launch site and the success of the first stage landing. The chart indicated differences in success rates across different launch sites.</a:t>
            </a:r>
          </a:p>
          <a:p>
            <a:pPr algn="l">
              <a:buFont typeface="+mj-lt"/>
              <a:buAutoNum type="arabicPeriod"/>
            </a:pPr>
            <a:r>
              <a:rPr lang="en-US" sz="1600" b="1" i="0" dirty="0">
                <a:effectLst/>
                <a:latin typeface="Söhne"/>
              </a:rPr>
              <a:t>Payload vs. </a:t>
            </a:r>
            <a:r>
              <a:rPr lang="en-US" sz="1600" b="1" i="0" dirty="0" err="1">
                <a:effectLst/>
                <a:latin typeface="Söhne"/>
              </a:rPr>
              <a:t>LaunchSite</a:t>
            </a:r>
            <a:r>
              <a:rPr lang="en-US" sz="1600" b="1" i="0" dirty="0">
                <a:effectLst/>
                <a:latin typeface="Söhne"/>
              </a:rPr>
              <a:t> Scatter Plot:</a:t>
            </a:r>
            <a:r>
              <a:rPr lang="en-US" sz="1600" dirty="0">
                <a:latin typeface="Söhne"/>
              </a:rPr>
              <a:t> A</a:t>
            </a:r>
            <a:r>
              <a:rPr lang="en-US" sz="1600" b="0" i="0" dirty="0">
                <a:effectLst/>
                <a:latin typeface="Söhne"/>
              </a:rPr>
              <a:t>nalyze whether the launch site has any correlation with the payload mass. The chart highlighted the lack of launches with heavy payloads at the VAFB-SLC launch site.</a:t>
            </a:r>
          </a:p>
          <a:p>
            <a:pPr algn="l">
              <a:buFont typeface="+mj-lt"/>
              <a:buAutoNum type="arabicPeriod"/>
            </a:pPr>
            <a:r>
              <a:rPr lang="en-US" sz="1600" b="1" i="0" dirty="0">
                <a:effectLst/>
                <a:latin typeface="Söhne"/>
              </a:rPr>
              <a:t>Orbit Success Rate Bar Chart:</a:t>
            </a:r>
            <a:r>
              <a:rPr lang="en-US" sz="1600" dirty="0">
                <a:latin typeface="Söhne"/>
              </a:rPr>
              <a:t> </a:t>
            </a:r>
            <a:r>
              <a:rPr lang="en-US" sz="1600" b="0" i="0" dirty="0">
                <a:effectLst/>
                <a:latin typeface="Söhne"/>
              </a:rPr>
              <a:t>Identify which orbit types have higher success rates. The chart indicated varying success rates for different orbit types.</a:t>
            </a:r>
          </a:p>
          <a:p>
            <a:pPr algn="l">
              <a:buFont typeface="+mj-lt"/>
              <a:buAutoNum type="arabicPeriod"/>
            </a:pPr>
            <a:r>
              <a:rPr lang="en-US" sz="1600" b="1" i="0" dirty="0" err="1">
                <a:effectLst/>
                <a:latin typeface="Söhne"/>
              </a:rPr>
              <a:t>FlightNumber</a:t>
            </a:r>
            <a:r>
              <a:rPr lang="en-US" sz="1600" b="1" i="0" dirty="0">
                <a:effectLst/>
                <a:latin typeface="Söhne"/>
              </a:rPr>
              <a:t> vs. Orbit Type Scatter Plot:</a:t>
            </a:r>
            <a:r>
              <a:rPr lang="en-US" sz="1600" dirty="0">
                <a:latin typeface="Söhne"/>
              </a:rPr>
              <a:t> I</a:t>
            </a:r>
            <a:r>
              <a:rPr lang="en-US" sz="1600" b="0" i="0" dirty="0">
                <a:effectLst/>
                <a:latin typeface="Söhne"/>
              </a:rPr>
              <a:t>nvestigate whether there's a connection between </a:t>
            </a:r>
            <a:r>
              <a:rPr lang="en-US" sz="1600" b="0" i="0" dirty="0" err="1">
                <a:effectLst/>
                <a:latin typeface="Söhne"/>
              </a:rPr>
              <a:t>FlightNumber</a:t>
            </a:r>
            <a:r>
              <a:rPr lang="en-US" sz="1600" b="0" i="0" dirty="0">
                <a:effectLst/>
                <a:latin typeface="Söhne"/>
              </a:rPr>
              <a:t> and Orbit type in terms of launch success. The chart suggested that success in LEO orbit may be related to the number of flights.</a:t>
            </a:r>
          </a:p>
          <a:p>
            <a:pPr algn="l">
              <a:buFont typeface="+mj-lt"/>
              <a:buAutoNum type="arabicPeriod"/>
            </a:pPr>
            <a:r>
              <a:rPr lang="en-US" sz="1600" b="1" i="0" dirty="0">
                <a:effectLst/>
                <a:latin typeface="Söhne"/>
              </a:rPr>
              <a:t>Payload vs. Orbit Type Scatter Plot: </a:t>
            </a:r>
            <a:r>
              <a:rPr lang="en-US" sz="1600" dirty="0">
                <a:latin typeface="Söhne"/>
              </a:rPr>
              <a:t>Determine </a:t>
            </a:r>
            <a:r>
              <a:rPr lang="en-US" sz="1600" b="0" i="0" dirty="0">
                <a:effectLst/>
                <a:latin typeface="Söhne"/>
              </a:rPr>
              <a:t>if </a:t>
            </a:r>
            <a:r>
              <a:rPr lang="en-US" sz="1600" b="0" i="0" dirty="0" err="1">
                <a:effectLst/>
                <a:latin typeface="Söhne"/>
              </a:rPr>
              <a:t>PayloadMass</a:t>
            </a:r>
            <a:r>
              <a:rPr lang="en-US" sz="1600" b="0" i="0" dirty="0">
                <a:effectLst/>
                <a:latin typeface="Söhne"/>
              </a:rPr>
              <a:t> is linked to Orbit type and its impact on success rates. The chart showed differences in success rates for different orbit types.</a:t>
            </a:r>
          </a:p>
          <a:p>
            <a:pPr algn="l">
              <a:buFont typeface="+mj-lt"/>
              <a:buAutoNum type="arabicPeriod"/>
            </a:pPr>
            <a:r>
              <a:rPr lang="en-US" sz="1600" b="1" i="0" dirty="0">
                <a:effectLst/>
                <a:latin typeface="Söhne"/>
              </a:rPr>
              <a:t>Yearly Launch Success Rate Trend Line Chart:</a:t>
            </a:r>
            <a:r>
              <a:rPr lang="en-US" sz="1600" dirty="0">
                <a:latin typeface="Söhne"/>
              </a:rPr>
              <a:t> Visualize </a:t>
            </a:r>
            <a:r>
              <a:rPr lang="en-US" sz="1600" b="0" i="0" dirty="0">
                <a:effectLst/>
                <a:latin typeface="Söhne"/>
              </a:rPr>
              <a:t>the trend in launch success rates over the years. The chart revealed a positive trend in success rates since 2013</a:t>
            </a:r>
            <a:r>
              <a:rPr lang="en-US" sz="1600" dirty="0">
                <a:latin typeface="Söhne"/>
              </a:rPr>
              <a:t>.</a:t>
            </a:r>
          </a:p>
          <a:p>
            <a:pPr algn="l">
              <a:buFont typeface="+mj-lt"/>
              <a:buAutoNum type="arabicPeriod"/>
            </a:pPr>
            <a:endParaRPr lang="en-US" sz="1600" b="0" i="0" dirty="0">
              <a:effectLst/>
              <a:latin typeface="Söhne"/>
            </a:endParaRPr>
          </a:p>
          <a:p>
            <a:pPr marL="0" indent="0" algn="l">
              <a:buNone/>
            </a:pPr>
            <a:r>
              <a:rPr lang="en-US" sz="1600" b="0" i="0" dirty="0">
                <a:effectLst/>
                <a:latin typeface="Söhne"/>
                <a:hlinkClick r:id="rId3"/>
              </a:rPr>
              <a:t>https://github.com/roma-888/AppliedDataScienceCapstone/blob/main/jupyter-labs-eda-dataviz.ipynb</a:t>
            </a:r>
            <a:r>
              <a:rPr lang="en-US" sz="1600" dirty="0">
                <a:latin typeface="Söhne"/>
              </a:rPr>
              <a:t> </a:t>
            </a:r>
            <a:endParaRPr lang="en-US" sz="1600" b="0" i="0" dirty="0">
              <a:effectLst/>
              <a:latin typeface="Söhne"/>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9001"/>
            <a:ext cx="9745589" cy="4351338"/>
          </a:xfrm>
          <a:prstGeom prst="rect">
            <a:avLst/>
          </a:prstGeom>
        </p:spPr>
        <p:txBody>
          <a:bodyPr lIns="91440" tIns="45720" rIns="91440" bIns="45720" anchor="t"/>
          <a:lstStyle/>
          <a:p>
            <a:pPr algn="l">
              <a:buFont typeface="Arial" panose="020B0604020202020204" pitchFamily="34" charset="0"/>
              <a:buChar char="•"/>
            </a:pPr>
            <a:r>
              <a:rPr lang="en-US" sz="1400" b="1" i="0" dirty="0">
                <a:effectLst/>
                <a:latin typeface="Söhne"/>
              </a:rPr>
              <a:t>Task 1: Display Unique Launch Sites - </a:t>
            </a:r>
            <a:r>
              <a:rPr lang="en-US" sz="1400" b="0" i="0" dirty="0">
                <a:effectLst/>
                <a:latin typeface="Söhne"/>
              </a:rPr>
              <a:t>Query: Display distinct launch sites in the space mission.</a:t>
            </a:r>
          </a:p>
          <a:p>
            <a:pPr algn="l">
              <a:buFont typeface="Arial" panose="020B0604020202020204" pitchFamily="34" charset="0"/>
              <a:buChar char="•"/>
            </a:pPr>
            <a:r>
              <a:rPr lang="en-US" sz="1400" b="1" i="0" dirty="0">
                <a:effectLst/>
                <a:latin typeface="Söhne"/>
              </a:rPr>
              <a:t>Task 2: Display Records with Launch Sites Starting with 'CCA’ - </a:t>
            </a:r>
            <a:r>
              <a:rPr lang="en-US" sz="1400" b="0" i="0" dirty="0">
                <a:effectLst/>
                <a:latin typeface="Söhne"/>
              </a:rPr>
              <a:t>Query: Display 5 records where launch sites begin with 'CCA'.</a:t>
            </a:r>
          </a:p>
          <a:p>
            <a:pPr algn="l">
              <a:buFont typeface="Arial" panose="020B0604020202020204" pitchFamily="34" charset="0"/>
              <a:buChar char="•"/>
            </a:pPr>
            <a:r>
              <a:rPr lang="en-US" sz="1400" b="1" i="0" dirty="0">
                <a:effectLst/>
                <a:latin typeface="Söhne"/>
              </a:rPr>
              <a:t>Task 3: Total Payload Mass Carried by NASA (CRS) Boosters - </a:t>
            </a:r>
            <a:r>
              <a:rPr lang="en-US" sz="1400" b="0" i="0" dirty="0">
                <a:effectLst/>
                <a:latin typeface="Söhne"/>
              </a:rPr>
              <a:t>Query: Display total payload mass carried by NASA (CRS) boosters.</a:t>
            </a:r>
          </a:p>
          <a:p>
            <a:pPr algn="l">
              <a:buFont typeface="Arial" panose="020B0604020202020204" pitchFamily="34" charset="0"/>
              <a:buChar char="•"/>
            </a:pPr>
            <a:r>
              <a:rPr lang="en-US" sz="1400" b="1" i="0" dirty="0">
                <a:effectLst/>
                <a:latin typeface="Söhne"/>
              </a:rPr>
              <a:t>Task 4: Average Payload Mass Carried by F9 v1.1 Boosters - </a:t>
            </a:r>
            <a:r>
              <a:rPr lang="en-US" sz="1400" b="0" i="0" dirty="0">
                <a:effectLst/>
                <a:latin typeface="Söhne"/>
              </a:rPr>
              <a:t>Query: Display average payload mass carried by F9 v1.1 boosters.</a:t>
            </a:r>
          </a:p>
          <a:p>
            <a:pPr algn="l">
              <a:buFont typeface="Arial" panose="020B0604020202020204" pitchFamily="34" charset="0"/>
              <a:buChar char="•"/>
            </a:pPr>
            <a:r>
              <a:rPr lang="en-US" sz="1400" b="1" i="0" dirty="0">
                <a:effectLst/>
                <a:latin typeface="Söhne"/>
              </a:rPr>
              <a:t>Task 5: Date of First Successful Landing on Ground Pad - </a:t>
            </a:r>
            <a:r>
              <a:rPr lang="en-US" sz="1400" b="0" i="0" dirty="0">
                <a:effectLst/>
                <a:latin typeface="Söhne"/>
              </a:rPr>
              <a:t>Query: Display date of first successful landing outcome on a ground pad.</a:t>
            </a:r>
          </a:p>
          <a:p>
            <a:pPr algn="l">
              <a:buFont typeface="Arial" panose="020B0604020202020204" pitchFamily="34" charset="0"/>
              <a:buChar char="•"/>
            </a:pPr>
            <a:r>
              <a:rPr lang="en-US" sz="1400" b="1" i="0" dirty="0">
                <a:effectLst/>
                <a:latin typeface="Söhne"/>
              </a:rPr>
              <a:t>Task 6: Booster Versions with Specific Landing Outcome and Payload Mass Range - </a:t>
            </a:r>
            <a:r>
              <a:rPr lang="en-US" sz="1400" b="0" i="0" dirty="0">
                <a:effectLst/>
                <a:latin typeface="Söhne"/>
              </a:rPr>
              <a:t>Query: Display booster versions with success in drone ship landing and payload mass within a range.</a:t>
            </a:r>
          </a:p>
          <a:p>
            <a:pPr algn="l">
              <a:buFont typeface="Arial" panose="020B0604020202020204" pitchFamily="34" charset="0"/>
              <a:buChar char="•"/>
            </a:pPr>
            <a:r>
              <a:rPr lang="en-US" sz="1400" b="1" i="0" dirty="0">
                <a:effectLst/>
                <a:latin typeface="Söhne"/>
              </a:rPr>
              <a:t>Task 7: Total Number of Successful and Failed Mission Outcomes - </a:t>
            </a:r>
            <a:r>
              <a:rPr lang="en-US" sz="1400" b="0" i="0" dirty="0">
                <a:effectLst/>
                <a:latin typeface="Söhne"/>
              </a:rPr>
              <a:t>Query: Display total number of successful and failed mission outcomes.</a:t>
            </a:r>
          </a:p>
          <a:p>
            <a:pPr algn="l">
              <a:buFont typeface="Arial" panose="020B0604020202020204" pitchFamily="34" charset="0"/>
              <a:buChar char="•"/>
            </a:pPr>
            <a:r>
              <a:rPr lang="en-US" sz="1400" b="1" i="0" dirty="0">
                <a:effectLst/>
                <a:latin typeface="Söhne"/>
              </a:rPr>
              <a:t>Task 8: Booster Versions with Maximum Payload Mass - </a:t>
            </a:r>
            <a:r>
              <a:rPr lang="en-US" sz="1400" b="0" i="0" dirty="0">
                <a:effectLst/>
                <a:latin typeface="Söhne"/>
              </a:rPr>
              <a:t>Query: Display booster versions with maximum payload mass using a subquery.</a:t>
            </a:r>
          </a:p>
          <a:p>
            <a:pPr algn="l">
              <a:buFont typeface="Arial" panose="020B0604020202020204" pitchFamily="34" charset="0"/>
              <a:buChar char="•"/>
            </a:pPr>
            <a:r>
              <a:rPr lang="en-US" sz="1400" b="1" i="0" dirty="0">
                <a:effectLst/>
                <a:latin typeface="Söhne"/>
              </a:rPr>
              <a:t>Task 9: Records with Month Names, Failure Landing Outcomes, and Other Details for the Year 2015 - </a:t>
            </a:r>
            <a:r>
              <a:rPr lang="en-US" sz="1400" b="0" i="0" dirty="0">
                <a:effectLst/>
                <a:latin typeface="Söhne"/>
              </a:rPr>
              <a:t>Query: Display records with month names, failure landing outcomes, booster versions, and launch sites for the year 2015.</a:t>
            </a:r>
          </a:p>
          <a:p>
            <a:pPr algn="l">
              <a:buFont typeface="Arial" panose="020B0604020202020204" pitchFamily="34" charset="0"/>
              <a:buChar char="•"/>
            </a:pPr>
            <a:r>
              <a:rPr lang="en-US" sz="1400" b="1" i="0" dirty="0">
                <a:effectLst/>
                <a:latin typeface="Söhne"/>
              </a:rPr>
              <a:t>Task 10: Ranking Landing Outcomes by Count - </a:t>
            </a:r>
            <a:r>
              <a:rPr lang="en-US" sz="1400" b="0" i="0" dirty="0">
                <a:effectLst/>
                <a:latin typeface="Söhne"/>
              </a:rPr>
              <a:t>Query: Rank landing outcomes' count between specific dates in descending order.</a:t>
            </a:r>
          </a:p>
          <a:p>
            <a:pPr algn="l">
              <a:buFont typeface="Arial" panose="020B0604020202020204" pitchFamily="34" charset="0"/>
              <a:buChar char="•"/>
            </a:pPr>
            <a:endParaRPr lang="en-US" sz="1400" dirty="0">
              <a:latin typeface="Söhne"/>
            </a:endParaRPr>
          </a:p>
          <a:p>
            <a:pPr marL="0" indent="0" algn="l">
              <a:buNone/>
            </a:pPr>
            <a:r>
              <a:rPr lang="en-US" sz="1400" b="0" i="0" dirty="0">
                <a:effectLst/>
                <a:latin typeface="Söhne"/>
                <a:hlinkClick r:id="rId3"/>
              </a:rPr>
              <a:t>https://github.com/roma-888/AppliedDataScienceCapstone/blob/main/jupyter-labs-eda-sql-coursera_sqllite.ipynb</a:t>
            </a:r>
            <a:r>
              <a:rPr lang="en-US" sz="1400" b="0" i="0" dirty="0">
                <a:effectLst/>
                <a:latin typeface="Söhne"/>
              </a:rPr>
              <a:t> </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gn="l"/>
            <a:r>
              <a:rPr lang="en-US" sz="1800" b="0" i="0" dirty="0">
                <a:effectLst/>
                <a:latin typeface="Söhne"/>
              </a:rPr>
              <a:t>Various map objects were added to the Folium map for visualization:</a:t>
            </a:r>
          </a:p>
          <a:p>
            <a:pPr lvl="1">
              <a:buFont typeface="+mj-lt"/>
              <a:buAutoNum type="arabicPeriod"/>
            </a:pPr>
            <a:r>
              <a:rPr lang="en-US" sz="1800" b="1" i="0" dirty="0">
                <a:effectLst/>
                <a:latin typeface="Söhne"/>
              </a:rPr>
              <a:t>Markers</a:t>
            </a:r>
            <a:r>
              <a:rPr lang="en-US" sz="1800" b="0" i="0" dirty="0">
                <a:effectLst/>
                <a:latin typeface="Söhne"/>
              </a:rPr>
              <a:t>: Represented launch site locations.</a:t>
            </a:r>
          </a:p>
          <a:p>
            <a:pPr lvl="1">
              <a:buFont typeface="+mj-lt"/>
              <a:buAutoNum type="arabicPeriod"/>
            </a:pPr>
            <a:r>
              <a:rPr lang="en-US" sz="1800" b="1" i="0" dirty="0">
                <a:effectLst/>
                <a:latin typeface="Söhne"/>
              </a:rPr>
              <a:t>Circles</a:t>
            </a:r>
            <a:r>
              <a:rPr lang="en-US" sz="1800" b="0" i="0" dirty="0">
                <a:effectLst/>
                <a:latin typeface="Söhne"/>
              </a:rPr>
              <a:t>: Showed proximity areas around launch sites.</a:t>
            </a:r>
          </a:p>
          <a:p>
            <a:pPr lvl="1">
              <a:buFont typeface="+mj-lt"/>
              <a:buAutoNum type="arabicPeriod"/>
            </a:pPr>
            <a:r>
              <a:rPr lang="en-US" sz="1800" b="1" i="0" dirty="0">
                <a:effectLst/>
                <a:latin typeface="Söhne"/>
              </a:rPr>
              <a:t>Marker Clusters</a:t>
            </a:r>
            <a:r>
              <a:rPr lang="en-US" sz="1800" b="0" i="0" dirty="0">
                <a:effectLst/>
                <a:latin typeface="Söhne"/>
              </a:rPr>
              <a:t>: Grouped markers at the same location.</a:t>
            </a:r>
          </a:p>
          <a:p>
            <a:pPr lvl="1">
              <a:buFont typeface="+mj-lt"/>
              <a:buAutoNum type="arabicPeriod"/>
            </a:pPr>
            <a:r>
              <a:rPr lang="en-US" sz="1800" b="1" i="0" dirty="0" err="1">
                <a:effectLst/>
                <a:latin typeface="Söhne"/>
              </a:rPr>
              <a:t>PolyLines</a:t>
            </a:r>
            <a:r>
              <a:rPr lang="en-US" sz="1800" b="0" i="0" dirty="0">
                <a:effectLst/>
                <a:latin typeface="Söhne"/>
              </a:rPr>
              <a:t>: Displayed distances between sites and points of interest.</a:t>
            </a:r>
          </a:p>
          <a:p>
            <a:pPr lvl="1">
              <a:buFont typeface="+mj-lt"/>
              <a:buAutoNum type="arabicPeriod"/>
            </a:pPr>
            <a:r>
              <a:rPr lang="en-US" sz="1800" b="1" i="0" dirty="0" err="1">
                <a:effectLst/>
                <a:latin typeface="Söhne"/>
              </a:rPr>
              <a:t>MousePosition</a:t>
            </a:r>
            <a:r>
              <a:rPr lang="en-US" sz="1800" b="1" i="0" dirty="0">
                <a:effectLst/>
                <a:latin typeface="Söhne"/>
              </a:rPr>
              <a:t> Plugin</a:t>
            </a:r>
            <a:r>
              <a:rPr lang="en-US" sz="1800" b="0" i="0" dirty="0">
                <a:effectLst/>
                <a:latin typeface="Söhne"/>
              </a:rPr>
              <a:t>: Provided coordinates on mouse hover.</a:t>
            </a:r>
          </a:p>
          <a:p>
            <a:pPr lvl="1">
              <a:buFont typeface="+mj-lt"/>
              <a:buAutoNum type="arabicPeriod"/>
            </a:pPr>
            <a:r>
              <a:rPr lang="en-US" sz="1800" b="1" i="0" dirty="0" err="1">
                <a:effectLst/>
                <a:latin typeface="Söhne"/>
              </a:rPr>
              <a:t>DivIcon</a:t>
            </a:r>
            <a:r>
              <a:rPr lang="en-US" sz="1800" b="0" i="0" dirty="0">
                <a:effectLst/>
                <a:latin typeface="Söhne"/>
              </a:rPr>
              <a:t>: Customized marker icons with additional info.</a:t>
            </a:r>
          </a:p>
          <a:p>
            <a:pPr algn="l"/>
            <a:r>
              <a:rPr lang="en-US" sz="1800" b="0" i="0" dirty="0">
                <a:effectLst/>
                <a:latin typeface="Söhne"/>
              </a:rPr>
              <a:t>These objects visually conveyed launch site locations, outcomes, and proximity to key features, aiding in spatial pattern recognition.</a:t>
            </a:r>
          </a:p>
          <a:p>
            <a:pPr algn="l"/>
            <a:endParaRPr lang="en-US" sz="1800" dirty="0">
              <a:latin typeface="Söhne"/>
            </a:endParaRPr>
          </a:p>
          <a:p>
            <a:pPr marL="0" indent="0" algn="l">
              <a:buNone/>
            </a:pPr>
            <a:r>
              <a:rPr lang="en-US" sz="1600" b="0" i="0" dirty="0">
                <a:effectLst/>
                <a:latin typeface="Söhne"/>
                <a:hlinkClick r:id="rId3"/>
              </a:rPr>
              <a:t>https://github.com/roma-888/AppliedDataScienceCapstone/blob/main/lab_jupyter_launch_site_location.ipynb</a:t>
            </a:r>
            <a:r>
              <a:rPr lang="en-US" sz="1600" b="0" i="0" dirty="0">
                <a:effectLst/>
                <a:latin typeface="Söhne"/>
              </a:rPr>
              <a:t> </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gn="l"/>
            <a:r>
              <a:rPr lang="en-US" sz="1600" b="1" i="0" dirty="0">
                <a:effectLst/>
                <a:latin typeface="Söhne"/>
              </a:rPr>
              <a:t>Plots/Graphs:</a:t>
            </a:r>
            <a:endParaRPr lang="en-US" sz="1600" b="0" i="0" dirty="0">
              <a:effectLst/>
              <a:latin typeface="Söhne"/>
            </a:endParaRPr>
          </a:p>
          <a:p>
            <a:pPr lvl="1"/>
            <a:r>
              <a:rPr lang="en-US" sz="1200" b="1" i="0" dirty="0">
                <a:effectLst/>
                <a:latin typeface="Söhne"/>
              </a:rPr>
              <a:t>Pie Chart:</a:t>
            </a:r>
            <a:r>
              <a:rPr lang="en-US" sz="1200" b="0" i="0" dirty="0">
                <a:effectLst/>
                <a:latin typeface="Söhne"/>
              </a:rPr>
              <a:t> Displays the distribution of successful launches across all launch sites or for a selected launch site.</a:t>
            </a:r>
          </a:p>
          <a:p>
            <a:pPr lvl="1"/>
            <a:r>
              <a:rPr lang="en-US" sz="1200" b="1" i="0" dirty="0">
                <a:effectLst/>
                <a:latin typeface="Söhne"/>
              </a:rPr>
              <a:t>Scatter Chart:</a:t>
            </a:r>
            <a:r>
              <a:rPr lang="en-US" sz="1200" b="0" i="0" dirty="0">
                <a:effectLst/>
                <a:latin typeface="Söhne"/>
              </a:rPr>
              <a:t> Plots payload mass against launch success, differentiated by booster version category.</a:t>
            </a:r>
          </a:p>
          <a:p>
            <a:pPr algn="l"/>
            <a:r>
              <a:rPr lang="en-US" sz="1600" b="1" i="0" dirty="0">
                <a:effectLst/>
                <a:latin typeface="Söhne"/>
              </a:rPr>
              <a:t>Interactions:</a:t>
            </a:r>
            <a:endParaRPr lang="en-US" sz="1600" b="0" i="0" dirty="0">
              <a:effectLst/>
              <a:latin typeface="Söhne"/>
            </a:endParaRPr>
          </a:p>
          <a:p>
            <a:pPr lvl="1"/>
            <a:r>
              <a:rPr lang="en-US" sz="1200" b="1" i="0" dirty="0">
                <a:effectLst/>
                <a:latin typeface="Söhne"/>
              </a:rPr>
              <a:t>Dropdown Menu:</a:t>
            </a:r>
            <a:r>
              <a:rPr lang="en-US" sz="1200" b="0" i="0" dirty="0">
                <a:effectLst/>
                <a:latin typeface="Söhne"/>
              </a:rPr>
              <a:t> Allows users to select different launch sites to view success distribution.</a:t>
            </a:r>
          </a:p>
          <a:p>
            <a:pPr lvl="1"/>
            <a:r>
              <a:rPr lang="en-US" sz="1200" b="1" i="0" dirty="0">
                <a:effectLst/>
                <a:latin typeface="Söhne"/>
              </a:rPr>
              <a:t>Payload Range Slider:</a:t>
            </a:r>
            <a:r>
              <a:rPr lang="en-US" sz="1200" b="0" i="0" dirty="0">
                <a:effectLst/>
                <a:latin typeface="Söhne"/>
              </a:rPr>
              <a:t> Enables users to filter launches based on payload mass.</a:t>
            </a:r>
          </a:p>
          <a:p>
            <a:pPr algn="l"/>
            <a:r>
              <a:rPr lang="en-US" sz="1600" b="1" i="0" dirty="0">
                <a:effectLst/>
                <a:latin typeface="Söhne"/>
              </a:rPr>
              <a:t>Purposes:</a:t>
            </a:r>
            <a:endParaRPr lang="en-US" sz="1600" b="0" i="0" dirty="0">
              <a:effectLst/>
              <a:latin typeface="Söhne"/>
            </a:endParaRPr>
          </a:p>
          <a:p>
            <a:pPr lvl="1"/>
            <a:r>
              <a:rPr lang="en-US" sz="1200" b="1" i="0" dirty="0">
                <a:effectLst/>
                <a:latin typeface="Söhne"/>
              </a:rPr>
              <a:t>Pie Chart:</a:t>
            </a:r>
            <a:r>
              <a:rPr lang="en-US" sz="1200" b="0" i="0" dirty="0">
                <a:effectLst/>
                <a:latin typeface="Söhne"/>
              </a:rPr>
              <a:t> Provides a quick overview of launch success patterns across sites, aiding in comparative analysis.</a:t>
            </a:r>
          </a:p>
          <a:p>
            <a:pPr lvl="1"/>
            <a:r>
              <a:rPr lang="en-US" sz="1200" b="1" i="0" dirty="0">
                <a:effectLst/>
                <a:latin typeface="Söhne"/>
              </a:rPr>
              <a:t>Scatter Chart:</a:t>
            </a:r>
            <a:r>
              <a:rPr lang="en-US" sz="1200" b="0" i="0" dirty="0">
                <a:effectLst/>
                <a:latin typeface="Söhne"/>
              </a:rPr>
              <a:t> Illustrates the relationship between payload mass and launch success, while also considering booster versions.</a:t>
            </a:r>
          </a:p>
          <a:p>
            <a:pPr lvl="1"/>
            <a:r>
              <a:rPr lang="en-US" sz="1200" b="1" i="0" dirty="0">
                <a:effectLst/>
                <a:latin typeface="Söhne"/>
              </a:rPr>
              <a:t>Dropdown Menu:</a:t>
            </a:r>
            <a:r>
              <a:rPr lang="en-US" sz="1200" b="0" i="0" dirty="0">
                <a:effectLst/>
                <a:latin typeface="Söhne"/>
              </a:rPr>
              <a:t> Offers site-specific insights into launch success for deeper exploration.</a:t>
            </a:r>
          </a:p>
          <a:p>
            <a:pPr lvl="1"/>
            <a:r>
              <a:rPr lang="en-US" sz="1200" b="1" i="0" dirty="0">
                <a:effectLst/>
                <a:latin typeface="Söhne"/>
              </a:rPr>
              <a:t>Payload Range Slider:</a:t>
            </a:r>
            <a:r>
              <a:rPr lang="en-US" sz="1200" b="0" i="0" dirty="0">
                <a:effectLst/>
                <a:latin typeface="Söhne"/>
              </a:rPr>
              <a:t> Allows users to focus on launches within specific payload ranges to identify trends.</a:t>
            </a:r>
          </a:p>
          <a:p>
            <a:pPr algn="l"/>
            <a:r>
              <a:rPr lang="en-US" sz="1600" b="0" i="0" dirty="0">
                <a:effectLst/>
                <a:latin typeface="Söhne"/>
              </a:rPr>
              <a:t>These interactive components together create an insightful and user-friendly dashboard for analyzing SpaceX launch data.</a:t>
            </a:r>
          </a:p>
          <a:p>
            <a:pPr algn="l"/>
            <a:endParaRPr lang="en-US" sz="1600" dirty="0">
              <a:latin typeface="Söhne"/>
            </a:endParaRPr>
          </a:p>
          <a:p>
            <a:pPr marL="0" indent="0" algn="l">
              <a:buNone/>
            </a:pPr>
            <a:r>
              <a:rPr lang="en-US" sz="1600" b="0" i="0" dirty="0">
                <a:effectLst/>
                <a:latin typeface="Söhne"/>
                <a:hlinkClick r:id="rId3"/>
              </a:rPr>
              <a:t>https://github.com/roma-888/AppliedDataScienceCapstone/blob/main/PLOTLY_INTERACTIVE_DASHBOARD.ipynb</a:t>
            </a:r>
            <a:r>
              <a:rPr lang="en-US" sz="1600" b="0" i="0" dirty="0">
                <a:effectLst/>
                <a:latin typeface="Söhne"/>
              </a:rPr>
              <a:t>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a:normAutofit fontScale="92500" lnSpcReduction="20000"/>
          </a:bodyPr>
          <a:lstStyle/>
          <a:p>
            <a:pPr marL="342900" indent="-342900" algn="l">
              <a:buAutoNum type="arabicPeriod"/>
            </a:pPr>
            <a:r>
              <a:rPr lang="en-US" sz="1600" b="1" i="0" dirty="0">
                <a:effectLst/>
                <a:latin typeface="Söhne"/>
              </a:rPr>
              <a:t>Import Libraries and Load Data:</a:t>
            </a:r>
            <a:r>
              <a:rPr lang="en-US" sz="1600" b="0" i="0" dirty="0">
                <a:effectLst/>
                <a:latin typeface="Söhne"/>
              </a:rPr>
              <a:t> Begin by importing the necessary libraries for data manipulation and modeling. Load your dataset into a data structure like a </a:t>
            </a:r>
            <a:r>
              <a:rPr lang="en-US" sz="1600" b="0" i="0" dirty="0" err="1">
                <a:effectLst/>
                <a:latin typeface="Söhne"/>
              </a:rPr>
              <a:t>DataFrame</a:t>
            </a:r>
            <a:r>
              <a:rPr lang="en-US" sz="1600" b="0" i="0" dirty="0">
                <a:effectLst/>
                <a:latin typeface="Söhne"/>
              </a:rPr>
              <a:t>. This is the initial step in preparing your data for analysis.</a:t>
            </a:r>
          </a:p>
          <a:p>
            <a:pPr marL="342900" indent="-342900" algn="l">
              <a:buAutoNum type="arabicPeriod"/>
            </a:pPr>
            <a:r>
              <a:rPr lang="en-US" sz="1600" b="1" i="0" dirty="0">
                <a:effectLst/>
                <a:latin typeface="Söhne"/>
              </a:rPr>
              <a:t>Data Preprocessing:</a:t>
            </a:r>
            <a:r>
              <a:rPr lang="en-US" sz="1600" b="0" i="0" dirty="0">
                <a:effectLst/>
                <a:latin typeface="Söhne"/>
              </a:rPr>
              <a:t> Clean the data by handling missing values and removing duplicates. Split the dataset into features (X) and the target variable (y). Further split the data into training, validation, and test sets to assess the model's performance. Scaling features, if needed, helps algorithms that are sensitive to varying scales.</a:t>
            </a:r>
          </a:p>
          <a:p>
            <a:pPr marL="342900" indent="-342900" algn="l">
              <a:buAutoNum type="arabicPeriod"/>
            </a:pPr>
            <a:r>
              <a:rPr lang="en-US" sz="1600" b="1" i="0" dirty="0">
                <a:effectLst/>
                <a:latin typeface="Söhne"/>
              </a:rPr>
              <a:t>Model Training and Hyperparameter Tuning:</a:t>
            </a:r>
            <a:r>
              <a:rPr lang="en-US" sz="1600" b="0" i="0" dirty="0">
                <a:effectLst/>
                <a:latin typeface="Söhne"/>
              </a:rPr>
              <a:t> Choose a machine learning algorithm, such as a </a:t>
            </a:r>
            <a:r>
              <a:rPr lang="en-US" sz="1600" b="0" i="0" dirty="0" err="1">
                <a:effectLst/>
                <a:latin typeface="Söhne"/>
              </a:rPr>
              <a:t>RandomForestClassifier</a:t>
            </a:r>
            <a:r>
              <a:rPr lang="en-US" sz="1600" b="0" i="0" dirty="0">
                <a:effectLst/>
                <a:latin typeface="Söhne"/>
              </a:rPr>
              <a:t>, and train it on the training data. Adjust hyperparameters like the number of trees in the forest, the maximum depth of trees, and the minimum samples required to split nodes. These hyperparameters influence the model's performance.</a:t>
            </a:r>
          </a:p>
          <a:p>
            <a:pPr marL="342900" indent="-342900" algn="l">
              <a:buAutoNum type="arabicPeriod"/>
            </a:pPr>
            <a:r>
              <a:rPr lang="en-US" sz="1600" b="1" i="0" dirty="0">
                <a:effectLst/>
                <a:latin typeface="Söhne"/>
              </a:rPr>
              <a:t>Model Evaluation and Iterative Improvement:</a:t>
            </a:r>
            <a:r>
              <a:rPr lang="en-US" sz="1600" b="0" i="0" dirty="0">
                <a:effectLst/>
                <a:latin typeface="Söhne"/>
              </a:rPr>
              <a:t> Assess the model's performance using metrics like accuracy, precision, recall, and F1-score on the validation set. This step helps identify potential areas of improvement. Consider altering feature engineering or trying different algorithms based on the evaluation results.</a:t>
            </a:r>
          </a:p>
          <a:p>
            <a:pPr marL="342900" indent="-342900" algn="l">
              <a:buAutoNum type="arabicPeriod"/>
            </a:pPr>
            <a:r>
              <a:rPr lang="en-US" sz="1600" b="1" i="0" dirty="0">
                <a:effectLst/>
                <a:latin typeface="Söhne"/>
              </a:rPr>
              <a:t>Cross-Validation:</a:t>
            </a:r>
            <a:r>
              <a:rPr lang="en-US" sz="1600" b="0" i="0" dirty="0">
                <a:effectLst/>
                <a:latin typeface="Söhne"/>
              </a:rPr>
              <a:t> Implement cross-validation to gain a more robust understanding of your model's performance. This involves dividing the training data into multiple subsets (folds) and training/evaluating the model on different combinations of training and validation folds. The average performance provides a more accurate estimate of how the model might perform on unseen data.</a:t>
            </a:r>
          </a:p>
          <a:p>
            <a:pPr marL="342900" indent="-342900" algn="l">
              <a:buAutoNum type="arabicPeriod"/>
            </a:pPr>
            <a:r>
              <a:rPr lang="en-US" sz="1600" b="1" i="0" dirty="0">
                <a:effectLst/>
                <a:latin typeface="Söhne"/>
              </a:rPr>
              <a:t>Final Evaluation and Deployment:</a:t>
            </a:r>
            <a:r>
              <a:rPr lang="en-US" sz="1600" b="0" i="0" dirty="0">
                <a:effectLst/>
                <a:latin typeface="Söhne"/>
              </a:rPr>
              <a:t> Evaluate the model on the test set, which simulates real-world performance. Assess various metrics to ensure the model meets your desired criteria. If satisfied, you can deploy the model for making predictions on new, unseen data.</a:t>
            </a:r>
          </a:p>
          <a:p>
            <a:pPr algn="l"/>
            <a:endParaRPr lang="en-US" sz="1600" dirty="0">
              <a:latin typeface="Söhne"/>
            </a:endParaRPr>
          </a:p>
          <a:p>
            <a:pPr marL="0" indent="0" algn="l">
              <a:buNone/>
            </a:pPr>
            <a:r>
              <a:rPr lang="en-US" sz="1600" b="0" i="0" dirty="0">
                <a:effectLst/>
                <a:latin typeface="Söhne"/>
                <a:hlinkClick r:id="rId3"/>
              </a:rPr>
              <a:t>https://github.com/roma-888/AppliedDataScienceCapstone/blob/main/SpaceX_Machine_Learning_Prediction_Part_5.jupyterlite.ipynb</a:t>
            </a:r>
            <a:r>
              <a:rPr lang="en-US" sz="1600" b="0" i="0" dirty="0">
                <a:effectLst/>
                <a:latin typeface="Söhne"/>
              </a:rPr>
              <a:t>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8" name="Curved Right Arrow 7">
            <a:extLst>
              <a:ext uri="{FF2B5EF4-FFF2-40B4-BE49-F238E27FC236}">
                <a16:creationId xmlns:a16="http://schemas.microsoft.com/office/drawing/2014/main" id="{04900160-F7C5-A148-9683-CDAEFA1FBF12}"/>
              </a:ext>
            </a:extLst>
          </p:cNvPr>
          <p:cNvSpPr/>
          <p:nvPr/>
        </p:nvSpPr>
        <p:spPr>
          <a:xfrm>
            <a:off x="468188" y="4147679"/>
            <a:ext cx="314236" cy="7274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a:extLst>
              <a:ext uri="{FF2B5EF4-FFF2-40B4-BE49-F238E27FC236}">
                <a16:creationId xmlns:a16="http://schemas.microsoft.com/office/drawing/2014/main" id="{C1943B67-25B0-C9CE-6A57-1310611E2CBB}"/>
              </a:ext>
            </a:extLst>
          </p:cNvPr>
          <p:cNvSpPr/>
          <p:nvPr/>
        </p:nvSpPr>
        <p:spPr>
          <a:xfrm>
            <a:off x="455774" y="3545542"/>
            <a:ext cx="314236" cy="67721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urved Right Arrow 10">
            <a:extLst>
              <a:ext uri="{FF2B5EF4-FFF2-40B4-BE49-F238E27FC236}">
                <a16:creationId xmlns:a16="http://schemas.microsoft.com/office/drawing/2014/main" id="{0FE7AB8B-4707-5D06-30D7-F7529D5C545E}"/>
              </a:ext>
            </a:extLst>
          </p:cNvPr>
          <p:cNvSpPr/>
          <p:nvPr/>
        </p:nvSpPr>
        <p:spPr>
          <a:xfrm>
            <a:off x="455774" y="2988869"/>
            <a:ext cx="314236" cy="65964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Curved Right Arrow 11">
            <a:extLst>
              <a:ext uri="{FF2B5EF4-FFF2-40B4-BE49-F238E27FC236}">
                <a16:creationId xmlns:a16="http://schemas.microsoft.com/office/drawing/2014/main" id="{831E28E1-247C-A2B3-09F4-3B0BBAC7A030}"/>
              </a:ext>
            </a:extLst>
          </p:cNvPr>
          <p:cNvSpPr/>
          <p:nvPr/>
        </p:nvSpPr>
        <p:spPr>
          <a:xfrm>
            <a:off x="468188" y="2669051"/>
            <a:ext cx="314236" cy="43011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urved Right Arrow 12">
            <a:extLst>
              <a:ext uri="{FF2B5EF4-FFF2-40B4-BE49-F238E27FC236}">
                <a16:creationId xmlns:a16="http://schemas.microsoft.com/office/drawing/2014/main" id="{899375AB-3E85-D1A0-3704-9ACE4FACB237}"/>
              </a:ext>
            </a:extLst>
          </p:cNvPr>
          <p:cNvSpPr/>
          <p:nvPr/>
        </p:nvSpPr>
        <p:spPr>
          <a:xfrm>
            <a:off x="492219" y="2335364"/>
            <a:ext cx="314236" cy="45248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urved Right Arrow 13">
            <a:extLst>
              <a:ext uri="{FF2B5EF4-FFF2-40B4-BE49-F238E27FC236}">
                <a16:creationId xmlns:a16="http://schemas.microsoft.com/office/drawing/2014/main" id="{4B3EB608-4E67-3DA7-A38B-181D07F582CD}"/>
              </a:ext>
            </a:extLst>
          </p:cNvPr>
          <p:cNvSpPr/>
          <p:nvPr/>
        </p:nvSpPr>
        <p:spPr>
          <a:xfrm>
            <a:off x="455774" y="1858590"/>
            <a:ext cx="314236" cy="58421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912658"/>
            <a:ext cx="10420638" cy="140669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each site, the success rate increases as the Flight Number increases. </a:t>
            </a:r>
          </a:p>
          <a:p>
            <a:pPr>
              <a:lnSpc>
                <a:spcPct val="100000"/>
              </a:lnSpc>
              <a:spcBef>
                <a:spcPts val="1400"/>
              </a:spcBef>
            </a:pPr>
            <a:r>
              <a:rPr lang="en-US" sz="2200" dirty="0">
                <a:solidFill>
                  <a:schemeClr val="accent3">
                    <a:lumMod val="25000"/>
                  </a:schemeClr>
                </a:solidFill>
                <a:latin typeface="Abadi" panose="020B0604020104020204" pitchFamily="34" charset="0"/>
              </a:rPr>
              <a:t>Flight Number also has </a:t>
            </a:r>
            <a:r>
              <a:rPr lang="en-US" sz="2200" i="1" dirty="0">
                <a:solidFill>
                  <a:schemeClr val="accent3">
                    <a:lumMod val="25000"/>
                  </a:schemeClr>
                </a:solidFill>
                <a:latin typeface="Abadi" panose="020B0604020104020204" pitchFamily="34" charset="0"/>
              </a:rPr>
              <a:t>some </a:t>
            </a:r>
            <a:r>
              <a:rPr lang="en-US" sz="2200" dirty="0">
                <a:solidFill>
                  <a:schemeClr val="accent3">
                    <a:lumMod val="25000"/>
                  </a:schemeClr>
                </a:solidFill>
                <a:latin typeface="Abadi" panose="020B0604020104020204" pitchFamily="34" charset="0"/>
              </a:rPr>
              <a:t>direct correlation to the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A6C01E98-B07D-8B7E-5ACF-2F52E019FB50}"/>
              </a:ext>
            </a:extLst>
          </p:cNvPr>
          <p:cNvPicPr>
            <a:picLocks noChangeAspect="1"/>
          </p:cNvPicPr>
          <p:nvPr/>
        </p:nvPicPr>
        <p:blipFill>
          <a:blip r:embed="rId3"/>
          <a:stretch>
            <a:fillRect/>
          </a:stretch>
        </p:blipFill>
        <p:spPr>
          <a:xfrm>
            <a:off x="770010" y="1506671"/>
            <a:ext cx="10594311" cy="340598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5642" y="5078585"/>
            <a:ext cx="10687961" cy="1348626"/>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success of a landing might depend on the launch site, and in some cases, a heavier payload could contribute to a higher likelihood of success. However, it's important to note that an excessively heavy payload could also lead to a failed landing attempt.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63AA0EDB-4971-70D5-2AE6-AE1A28CB4318}"/>
              </a:ext>
            </a:extLst>
          </p:cNvPr>
          <p:cNvPicPr>
            <a:picLocks noChangeAspect="1"/>
          </p:cNvPicPr>
          <p:nvPr/>
        </p:nvPicPr>
        <p:blipFill>
          <a:blip r:embed="rId3"/>
          <a:stretch>
            <a:fillRect/>
          </a:stretch>
        </p:blipFill>
        <p:spPr>
          <a:xfrm>
            <a:off x="770010" y="1495297"/>
            <a:ext cx="10646780" cy="342285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97622"/>
            <a:ext cx="3469351" cy="419608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This plot illustrates the success rates for various orbit types. Notably, ES-L1, GEO, HEO, and SSO orbits exhibit the highest rates of success.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651576D5-95C2-8799-9DB9-97D4AC63059C}"/>
              </a:ext>
            </a:extLst>
          </p:cNvPr>
          <p:cNvPicPr>
            <a:picLocks noChangeAspect="1"/>
          </p:cNvPicPr>
          <p:nvPr/>
        </p:nvPicPr>
        <p:blipFill>
          <a:blip r:embed="rId3"/>
          <a:stretch>
            <a:fillRect/>
          </a:stretch>
        </p:blipFill>
        <p:spPr>
          <a:xfrm>
            <a:off x="4239361" y="1697622"/>
            <a:ext cx="7046248" cy="419608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1391055"/>
            <a:ext cx="5167086" cy="529184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875092"/>
            <a:ext cx="10515599" cy="175430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It's evident that the success rate in the LEO orbit rises as the number of flights increases. Conversely, in orbits such as GTO, the success rate appears unaffected by flight numbers. However, we can hypothesize that the notable success rates in orbits like SSO or HEO might be attributed to insights gained from previous launches in different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760D2C5D-D544-AC7E-9AE0-2122984E5842}"/>
              </a:ext>
            </a:extLst>
          </p:cNvPr>
          <p:cNvPicPr>
            <a:picLocks noChangeAspect="1"/>
          </p:cNvPicPr>
          <p:nvPr/>
        </p:nvPicPr>
        <p:blipFill>
          <a:blip r:embed="rId3"/>
          <a:stretch>
            <a:fillRect/>
          </a:stretch>
        </p:blipFill>
        <p:spPr>
          <a:xfrm>
            <a:off x="770010" y="1500405"/>
            <a:ext cx="10515599" cy="337468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4999502"/>
            <a:ext cx="10515599" cy="131984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Payload weight significantly impacts the success rate of launches within specific orbits. Notably, in the LEO orbit, heavier payloads correlate with higher success rates. Conversely, for the GTO orbit, reducing payload weight enhances the likelihood of a successful launch.</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71F260B0-1EC2-7D71-5ACD-6BC16F988641}"/>
              </a:ext>
            </a:extLst>
          </p:cNvPr>
          <p:cNvPicPr>
            <a:picLocks noChangeAspect="1"/>
          </p:cNvPicPr>
          <p:nvPr/>
        </p:nvPicPr>
        <p:blipFill>
          <a:blip r:embed="rId3"/>
          <a:stretch>
            <a:fillRect/>
          </a:stretch>
        </p:blipFill>
        <p:spPr>
          <a:xfrm>
            <a:off x="770009" y="1479023"/>
            <a:ext cx="10635037" cy="341301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Starting from 2013, there is a discernible upward trend in the success rate of SpaceX rocket launches.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090FD373-123E-6E84-CAF2-4125164E68F4}"/>
              </a:ext>
            </a:extLst>
          </p:cNvPr>
          <p:cNvPicPr>
            <a:picLocks noChangeAspect="1"/>
          </p:cNvPicPr>
          <p:nvPr/>
        </p:nvPicPr>
        <p:blipFill>
          <a:blip r:embed="rId3"/>
          <a:stretch>
            <a:fillRect/>
          </a:stretch>
        </p:blipFill>
        <p:spPr>
          <a:xfrm>
            <a:off x="4702249" y="1674812"/>
            <a:ext cx="6583362" cy="40132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89220"/>
            <a:ext cx="9745589" cy="987742"/>
          </a:xfrm>
          <a:prstGeom prst="rect">
            <a:avLst/>
          </a:prstGeom>
        </p:spPr>
        <p:txBody>
          <a:bodyPr>
            <a:normAutofit/>
          </a:bodyPr>
          <a:lstStyle/>
          <a:p>
            <a:pPr>
              <a:lnSpc>
                <a:spcPct val="100000"/>
              </a:lnSpc>
              <a:spcBef>
                <a:spcPts val="1400"/>
              </a:spcBef>
            </a:pPr>
            <a:r>
              <a:rPr lang="en-US" sz="2400" b="0" i="0" dirty="0">
                <a:effectLst/>
                <a:latin typeface="Söhne"/>
              </a:rPr>
              <a:t>This query retrieves distinct launch site names from the dataset.</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computer&#10;&#10;Description automatically generated">
            <a:extLst>
              <a:ext uri="{FF2B5EF4-FFF2-40B4-BE49-F238E27FC236}">
                <a16:creationId xmlns:a16="http://schemas.microsoft.com/office/drawing/2014/main" id="{64B5C51C-1058-6F83-E99B-AA0C69D9E908}"/>
              </a:ext>
            </a:extLst>
          </p:cNvPr>
          <p:cNvPicPr>
            <a:picLocks noChangeAspect="1"/>
          </p:cNvPicPr>
          <p:nvPr/>
        </p:nvPicPr>
        <p:blipFill>
          <a:blip r:embed="rId3"/>
          <a:stretch>
            <a:fillRect/>
          </a:stretch>
        </p:blipFill>
        <p:spPr>
          <a:xfrm>
            <a:off x="770009" y="1504949"/>
            <a:ext cx="7355379" cy="343402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32320" y="1363267"/>
            <a:ext cx="4153291" cy="481369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retrieves records from the dataset where the launch site starts with 'CCA', limited to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Description automatically generated">
            <a:extLst>
              <a:ext uri="{FF2B5EF4-FFF2-40B4-BE49-F238E27FC236}">
                <a16:creationId xmlns:a16="http://schemas.microsoft.com/office/drawing/2014/main" id="{69A08A77-5C36-EEA8-5B89-086EA7E7CEC8}"/>
              </a:ext>
            </a:extLst>
          </p:cNvPr>
          <p:cNvPicPr>
            <a:picLocks noChangeAspect="1"/>
          </p:cNvPicPr>
          <p:nvPr/>
        </p:nvPicPr>
        <p:blipFill>
          <a:blip r:embed="rId3"/>
          <a:stretch>
            <a:fillRect/>
          </a:stretch>
        </p:blipFill>
        <p:spPr>
          <a:xfrm>
            <a:off x="906389" y="1363267"/>
            <a:ext cx="5781071" cy="514862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03799"/>
            <a:ext cx="9745589" cy="1173163"/>
          </a:xfrm>
          <a:prstGeom prst="rect">
            <a:avLst/>
          </a:prstGeom>
        </p:spPr>
        <p:txBody>
          <a:bodyPr>
            <a:normAutofit/>
          </a:bodyPr>
          <a:lstStyle/>
          <a:p>
            <a:pPr algn="l"/>
            <a:r>
              <a:rPr lang="en-US" sz="2400" b="0" i="0" dirty="0">
                <a:effectLst/>
                <a:latin typeface="Söhne"/>
              </a:rPr>
              <a:t>This query calculates the sum of payload mass for missions with the customer 'NASA (CRS)'.</a:t>
            </a:r>
            <a:br>
              <a:rPr lang="en-US" sz="2400" dirty="0"/>
            </a:b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screenshot of a computer&#10;&#10;Description automatically generated">
            <a:extLst>
              <a:ext uri="{FF2B5EF4-FFF2-40B4-BE49-F238E27FC236}">
                <a16:creationId xmlns:a16="http://schemas.microsoft.com/office/drawing/2014/main" id="{C4ABDA61-386C-DA88-BFF4-BEDA35EAF971}"/>
              </a:ext>
            </a:extLst>
          </p:cNvPr>
          <p:cNvPicPr>
            <a:picLocks noChangeAspect="1"/>
          </p:cNvPicPr>
          <p:nvPr/>
        </p:nvPicPr>
        <p:blipFill>
          <a:blip r:embed="rId3"/>
          <a:stretch>
            <a:fillRect/>
          </a:stretch>
        </p:blipFill>
        <p:spPr>
          <a:xfrm>
            <a:off x="808110" y="1470949"/>
            <a:ext cx="8242300" cy="31496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66359"/>
            <a:ext cx="9745589" cy="1010603"/>
          </a:xfrm>
          <a:prstGeom prst="rect">
            <a:avLst/>
          </a:prstGeom>
        </p:spPr>
        <p:txBody>
          <a:bodyPr>
            <a:normAutofit/>
          </a:bodyPr>
          <a:lstStyle/>
          <a:p>
            <a:pPr algn="l"/>
            <a:r>
              <a:rPr lang="en-US" sz="2400" b="0" i="0" dirty="0">
                <a:effectLst/>
                <a:latin typeface="Söhne"/>
              </a:rPr>
              <a:t>This query calculates the average payload mass for missions with the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10;&#10;Description automatically generated">
            <a:extLst>
              <a:ext uri="{FF2B5EF4-FFF2-40B4-BE49-F238E27FC236}">
                <a16:creationId xmlns:a16="http://schemas.microsoft.com/office/drawing/2014/main" id="{6D527625-8D3E-5827-CBB9-7D8DC7260942}"/>
              </a:ext>
            </a:extLst>
          </p:cNvPr>
          <p:cNvPicPr>
            <a:picLocks noChangeAspect="1"/>
          </p:cNvPicPr>
          <p:nvPr/>
        </p:nvPicPr>
        <p:blipFill>
          <a:blip r:embed="rId3"/>
          <a:stretch>
            <a:fillRect/>
          </a:stretch>
        </p:blipFill>
        <p:spPr>
          <a:xfrm>
            <a:off x="770010" y="1552229"/>
            <a:ext cx="8242300" cy="31496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62549"/>
            <a:ext cx="9745589" cy="1014413"/>
          </a:xfrm>
          <a:prstGeom prst="rect">
            <a:avLst/>
          </a:prstGeom>
        </p:spPr>
        <p:txBody>
          <a:bodyPr lIns="91440" tIns="45720" rIns="91440" bIns="45720" anchor="t">
            <a:normAutofit/>
          </a:bodyPr>
          <a:lstStyle/>
          <a:p>
            <a:pPr>
              <a:lnSpc>
                <a:spcPct val="100000"/>
              </a:lnSpc>
              <a:spcBef>
                <a:spcPts val="1400"/>
              </a:spcBef>
            </a:pPr>
            <a:r>
              <a:rPr lang="en-US" sz="2400" b="0" i="0" dirty="0">
                <a:effectLst/>
                <a:latin typeface="Söhne"/>
              </a:rPr>
              <a:t>This query retrieves the minimum date from missions with a successful landing outcome on a ground pad.</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screenshot of a computer&#10;&#10;Description automatically generated">
            <a:extLst>
              <a:ext uri="{FF2B5EF4-FFF2-40B4-BE49-F238E27FC236}">
                <a16:creationId xmlns:a16="http://schemas.microsoft.com/office/drawing/2014/main" id="{71F8E98B-7E88-2AC3-9BEC-62ACE90A5CAA}"/>
              </a:ext>
            </a:extLst>
          </p:cNvPr>
          <p:cNvPicPr>
            <a:picLocks noChangeAspect="1"/>
          </p:cNvPicPr>
          <p:nvPr/>
        </p:nvPicPr>
        <p:blipFill>
          <a:blip r:embed="rId3"/>
          <a:stretch>
            <a:fillRect/>
          </a:stretch>
        </p:blipFill>
        <p:spPr>
          <a:xfrm>
            <a:off x="770010" y="1695450"/>
            <a:ext cx="8242300" cy="34671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635624"/>
            <a:ext cx="9745589" cy="108267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10;&#10;Description automatically generated">
            <a:extLst>
              <a:ext uri="{FF2B5EF4-FFF2-40B4-BE49-F238E27FC236}">
                <a16:creationId xmlns:a16="http://schemas.microsoft.com/office/drawing/2014/main" id="{D823F972-33B3-DA9A-F1C9-D6D458199770}"/>
              </a:ext>
            </a:extLst>
          </p:cNvPr>
          <p:cNvPicPr>
            <a:picLocks noChangeAspect="1"/>
          </p:cNvPicPr>
          <p:nvPr/>
        </p:nvPicPr>
        <p:blipFill>
          <a:blip r:embed="rId3"/>
          <a:stretch>
            <a:fillRect/>
          </a:stretch>
        </p:blipFill>
        <p:spPr>
          <a:xfrm>
            <a:off x="770010" y="1454786"/>
            <a:ext cx="7860064" cy="400875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09773"/>
            <a:ext cx="9745589" cy="96718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10;&#10;Description automatically generated">
            <a:extLst>
              <a:ext uri="{FF2B5EF4-FFF2-40B4-BE49-F238E27FC236}">
                <a16:creationId xmlns:a16="http://schemas.microsoft.com/office/drawing/2014/main" id="{F18501B7-880D-1473-450A-01927AD0803A}"/>
              </a:ext>
            </a:extLst>
          </p:cNvPr>
          <p:cNvPicPr>
            <a:picLocks noChangeAspect="1"/>
          </p:cNvPicPr>
          <p:nvPr/>
        </p:nvPicPr>
        <p:blipFill>
          <a:blip r:embed="rId3"/>
          <a:stretch>
            <a:fillRect/>
          </a:stretch>
        </p:blipFill>
        <p:spPr>
          <a:xfrm>
            <a:off x="770010" y="1446936"/>
            <a:ext cx="8242300" cy="34036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10512"/>
            <a:ext cx="9848527" cy="50167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via API’s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Maps and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72399" y="1825625"/>
            <a:ext cx="27432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10;&#10;Description automatically generated">
            <a:extLst>
              <a:ext uri="{FF2B5EF4-FFF2-40B4-BE49-F238E27FC236}">
                <a16:creationId xmlns:a16="http://schemas.microsoft.com/office/drawing/2014/main" id="{35BDF90B-8202-E439-C65F-84A7B32DFEE5}"/>
              </a:ext>
            </a:extLst>
          </p:cNvPr>
          <p:cNvPicPr>
            <a:picLocks noChangeAspect="1"/>
          </p:cNvPicPr>
          <p:nvPr/>
        </p:nvPicPr>
        <p:blipFill>
          <a:blip r:embed="rId3"/>
          <a:stretch>
            <a:fillRect/>
          </a:stretch>
        </p:blipFill>
        <p:spPr>
          <a:xfrm>
            <a:off x="770010" y="1395254"/>
            <a:ext cx="6252569" cy="521208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422263"/>
            <a:ext cx="9745589" cy="754699"/>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 error&#10;&#10;Description automatically generated">
            <a:extLst>
              <a:ext uri="{FF2B5EF4-FFF2-40B4-BE49-F238E27FC236}">
                <a16:creationId xmlns:a16="http://schemas.microsoft.com/office/drawing/2014/main" id="{E5A3E555-DE6B-CDB2-5DBE-1792849EF5CC}"/>
              </a:ext>
            </a:extLst>
          </p:cNvPr>
          <p:cNvPicPr>
            <a:picLocks noChangeAspect="1"/>
          </p:cNvPicPr>
          <p:nvPr/>
        </p:nvPicPr>
        <p:blipFill>
          <a:blip r:embed="rId3"/>
          <a:stretch>
            <a:fillRect/>
          </a:stretch>
        </p:blipFill>
        <p:spPr>
          <a:xfrm>
            <a:off x="770010" y="1435736"/>
            <a:ext cx="7249027" cy="373062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72399" y="1737361"/>
            <a:ext cx="2743200" cy="443960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Description automatically generated">
            <a:extLst>
              <a:ext uri="{FF2B5EF4-FFF2-40B4-BE49-F238E27FC236}">
                <a16:creationId xmlns:a16="http://schemas.microsoft.com/office/drawing/2014/main" id="{DD17FB63-1101-1FB7-0F00-7280595E708C}"/>
              </a:ext>
            </a:extLst>
          </p:cNvPr>
          <p:cNvPicPr>
            <a:picLocks noChangeAspect="1"/>
          </p:cNvPicPr>
          <p:nvPr/>
        </p:nvPicPr>
        <p:blipFill>
          <a:blip r:embed="rId3"/>
          <a:stretch>
            <a:fillRect/>
          </a:stretch>
        </p:blipFill>
        <p:spPr>
          <a:xfrm>
            <a:off x="770010" y="1737361"/>
            <a:ext cx="6260444" cy="458198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714772" y="1825625"/>
            <a:ext cx="2570839" cy="4351338"/>
          </a:xfrm>
          <a:prstGeom prst="rect">
            <a:avLst/>
          </a:prstGeom>
        </p:spPr>
        <p:txBody>
          <a:bodyPr lIns="91440" tIns="45720" rIns="91440" bIns="45720" anchor="t">
            <a:normAutofit/>
          </a:bodyPr>
          <a:lstStyle/>
          <a:p>
            <a:pPr algn="l"/>
            <a:r>
              <a:rPr lang="en-US" b="0" i="0" dirty="0">
                <a:effectLst/>
                <a:latin typeface="Söhne"/>
              </a:rPr>
              <a:t>It's evident that SpaceX launch sites are situated along the coastal regions of the United States.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Ground Stations</a:t>
            </a:r>
          </a:p>
        </p:txBody>
      </p:sp>
      <p:pic>
        <p:nvPicPr>
          <p:cNvPr id="4" name="Picture 3">
            <a:extLst>
              <a:ext uri="{FF2B5EF4-FFF2-40B4-BE49-F238E27FC236}">
                <a16:creationId xmlns:a16="http://schemas.microsoft.com/office/drawing/2014/main" id="{45D7EF17-D2A1-8E28-C319-9B2ACDDD786E}"/>
              </a:ext>
            </a:extLst>
          </p:cNvPr>
          <p:cNvPicPr>
            <a:picLocks noChangeAspect="1"/>
          </p:cNvPicPr>
          <p:nvPr/>
        </p:nvPicPr>
        <p:blipFill>
          <a:blip r:embed="rId3"/>
          <a:stretch>
            <a:fillRect/>
          </a:stretch>
        </p:blipFill>
        <p:spPr>
          <a:xfrm>
            <a:off x="770010" y="1825625"/>
            <a:ext cx="7299570" cy="370508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72398" y="1825625"/>
            <a:ext cx="3513213" cy="4351338"/>
          </a:xfrm>
          <a:prstGeom prst="rect">
            <a:avLst/>
          </a:prstGeom>
        </p:spPr>
        <p:txBody>
          <a:bodyPr lIns="91440" tIns="45720" rIns="91440" bIns="45720" anchor="t">
            <a:normAutofit/>
          </a:bodyPr>
          <a:lstStyle/>
          <a:p>
            <a:pPr>
              <a:lnSpc>
                <a:spcPct val="100000"/>
              </a:lnSpc>
              <a:spcBef>
                <a:spcPts val="1400"/>
              </a:spcBef>
            </a:pPr>
            <a:r>
              <a:rPr lang="en-US" sz="2400" b="0" i="0" dirty="0">
                <a:effectLst/>
                <a:latin typeface="Söhne"/>
              </a:rPr>
              <a:t>Successful launches are denoted by green markers, while unsuccessful launches are indicated by red markers. </a:t>
            </a:r>
            <a:endParaRPr lang="en-US" sz="2400"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Colored Markers </a:t>
            </a:r>
          </a:p>
        </p:txBody>
      </p:sp>
      <p:pic>
        <p:nvPicPr>
          <p:cNvPr id="2" name="Picture 1">
            <a:extLst>
              <a:ext uri="{FF2B5EF4-FFF2-40B4-BE49-F238E27FC236}">
                <a16:creationId xmlns:a16="http://schemas.microsoft.com/office/drawing/2014/main" id="{4DD0965A-109B-07D7-072E-D2730CA05FF6}"/>
              </a:ext>
            </a:extLst>
          </p:cNvPr>
          <p:cNvPicPr>
            <a:picLocks noChangeAspect="1"/>
          </p:cNvPicPr>
          <p:nvPr/>
        </p:nvPicPr>
        <p:blipFill>
          <a:blip r:embed="rId3"/>
          <a:stretch>
            <a:fillRect/>
          </a:stretch>
        </p:blipFill>
        <p:spPr>
          <a:xfrm>
            <a:off x="770011" y="1825625"/>
            <a:ext cx="6709356" cy="375885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2681849" cy="4314825"/>
          </a:xfrm>
          <a:prstGeom prst="rect">
            <a:avLst/>
          </a:prstGeom>
        </p:spPr>
        <p:txBody>
          <a:bodyPr lIns="91440" tIns="45720" rIns="91440" bIns="45720" anchor="t">
            <a:noAutofit/>
          </a:bodyPr>
          <a:lstStyle/>
          <a:p>
            <a:pPr algn="l">
              <a:buFont typeface="Arial" panose="020B0604020202020204" pitchFamily="34" charset="0"/>
              <a:buChar char="•"/>
            </a:pPr>
            <a:r>
              <a:rPr lang="en-US" sz="1600" b="0" i="0" dirty="0">
                <a:solidFill>
                  <a:srgbClr val="000000"/>
                </a:solidFill>
                <a:effectLst/>
                <a:latin typeface="Helvetica Neue" panose="02000503000000020004" pitchFamily="2" charset="0"/>
              </a:rPr>
              <a:t>Are launch sites in close proximity to railways?</a:t>
            </a:r>
          </a:p>
          <a:p>
            <a:pPr lvl="1"/>
            <a:r>
              <a:rPr lang="en-US" sz="1600" b="0" i="0" dirty="0">
                <a:solidFill>
                  <a:srgbClr val="000000"/>
                </a:solidFill>
                <a:effectLst/>
                <a:latin typeface="Helvetica Neue" panose="02000503000000020004" pitchFamily="2" charset="0"/>
              </a:rPr>
              <a:t>Yes</a:t>
            </a:r>
          </a:p>
          <a:p>
            <a:pPr algn="l">
              <a:buFont typeface="Arial" panose="020B0604020202020204" pitchFamily="34" charset="0"/>
              <a:buChar char="•"/>
            </a:pPr>
            <a:r>
              <a:rPr lang="en-US" sz="1600" b="0" i="0" dirty="0">
                <a:solidFill>
                  <a:srgbClr val="000000"/>
                </a:solidFill>
                <a:effectLst/>
                <a:latin typeface="Helvetica Neue" panose="02000503000000020004" pitchFamily="2" charset="0"/>
              </a:rPr>
              <a:t>Are launch sites in close proximity to highways?</a:t>
            </a:r>
          </a:p>
          <a:p>
            <a:pPr lvl="1"/>
            <a:r>
              <a:rPr lang="en-US" sz="1600" b="0" i="0" dirty="0">
                <a:solidFill>
                  <a:srgbClr val="000000"/>
                </a:solidFill>
                <a:effectLst/>
                <a:latin typeface="Helvetica Neue" panose="02000503000000020004" pitchFamily="2" charset="0"/>
              </a:rPr>
              <a:t>Yes</a:t>
            </a:r>
          </a:p>
          <a:p>
            <a:pPr algn="l">
              <a:buFont typeface="Arial" panose="020B0604020202020204" pitchFamily="34" charset="0"/>
              <a:buChar char="•"/>
            </a:pPr>
            <a:r>
              <a:rPr lang="en-US" sz="1600" b="0" i="0" dirty="0">
                <a:solidFill>
                  <a:srgbClr val="000000"/>
                </a:solidFill>
                <a:effectLst/>
                <a:latin typeface="Helvetica Neue" panose="02000503000000020004" pitchFamily="2" charset="0"/>
              </a:rPr>
              <a:t>Are launch sites in close proximity to coastline?</a:t>
            </a:r>
          </a:p>
          <a:p>
            <a:pPr lvl="1"/>
            <a:r>
              <a:rPr lang="en-US" sz="1600" dirty="0">
                <a:solidFill>
                  <a:srgbClr val="000000"/>
                </a:solidFill>
                <a:latin typeface="Helvetica Neue" panose="02000503000000020004" pitchFamily="2" charset="0"/>
              </a:rPr>
              <a:t>Yes</a:t>
            </a:r>
            <a:endParaRPr lang="en-US" sz="1600" b="0" i="0" dirty="0">
              <a:solidFill>
                <a:srgbClr val="000000"/>
              </a:solidFill>
              <a:effectLst/>
              <a:latin typeface="Helvetica Neue" panose="02000503000000020004" pitchFamily="2" charset="0"/>
            </a:endParaRPr>
          </a:p>
          <a:p>
            <a:pPr algn="l">
              <a:buFont typeface="Arial" panose="020B0604020202020204" pitchFamily="34" charset="0"/>
              <a:buChar char="•"/>
            </a:pPr>
            <a:r>
              <a:rPr lang="en-US" sz="1600" b="0" i="0" dirty="0">
                <a:solidFill>
                  <a:srgbClr val="000000"/>
                </a:solidFill>
                <a:effectLst/>
                <a:latin typeface="Helvetica Neue" panose="02000503000000020004" pitchFamily="2" charset="0"/>
              </a:rPr>
              <a:t>Do launch sites keep certain distance away from cities?</a:t>
            </a:r>
          </a:p>
          <a:p>
            <a:pPr algn="l">
              <a:buFont typeface="Arial" panose="020B0604020202020204" pitchFamily="34" charset="0"/>
              <a:buChar char="•"/>
            </a:pPr>
            <a:r>
              <a:rPr lang="en-US" sz="1600" dirty="0">
                <a:solidFill>
                  <a:srgbClr val="000000"/>
                </a:solidFill>
                <a:latin typeface="Helvetica Neue" panose="02000503000000020004" pitchFamily="2" charset="0"/>
              </a:rPr>
              <a:t>No</a:t>
            </a:r>
            <a:endParaRPr lang="en-US" sz="1600" b="0" i="0" dirty="0">
              <a:solidFill>
                <a:srgbClr val="000000"/>
              </a:solidFill>
              <a:effectLst/>
              <a:latin typeface="Helvetica Neue" panose="02000503000000020004" pitchFamily="2"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 Proximity Distances</a:t>
            </a:r>
          </a:p>
        </p:txBody>
      </p:sp>
      <p:pic>
        <p:nvPicPr>
          <p:cNvPr id="2" name="Picture 1">
            <a:extLst>
              <a:ext uri="{FF2B5EF4-FFF2-40B4-BE49-F238E27FC236}">
                <a16:creationId xmlns:a16="http://schemas.microsoft.com/office/drawing/2014/main" id="{7EF6BFF0-FB3B-CE51-9651-DABD2ADA53E1}"/>
              </a:ext>
            </a:extLst>
          </p:cNvPr>
          <p:cNvPicPr>
            <a:picLocks noChangeAspect="1"/>
          </p:cNvPicPr>
          <p:nvPr/>
        </p:nvPicPr>
        <p:blipFill>
          <a:blip r:embed="rId3"/>
          <a:stretch>
            <a:fillRect/>
          </a:stretch>
        </p:blipFill>
        <p:spPr>
          <a:xfrm>
            <a:off x="3462507" y="1690688"/>
            <a:ext cx="7823104" cy="363569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72399" y="1825625"/>
            <a:ext cx="2743200" cy="4351338"/>
          </a:xfrm>
          <a:prstGeom prst="rect">
            <a:avLst/>
          </a:prstGeom>
        </p:spPr>
        <p:txBody>
          <a:bodyPr lIns="91440" tIns="45720" rIns="91440" bIns="45720" anchor="t">
            <a:normAutofit/>
          </a:bodyPr>
          <a:lstStyle/>
          <a:p>
            <a:pPr>
              <a:lnSpc>
                <a:spcPct val="100000"/>
              </a:lnSpc>
              <a:spcBef>
                <a:spcPts val="1400"/>
              </a:spcBef>
            </a:pPr>
            <a:r>
              <a:rPr lang="en-US" sz="2400" dirty="0"/>
              <a:t>We see that KSC LC-39A has the best success rate of launches.</a:t>
            </a:r>
            <a:endParaRPr lang="en-US" sz="24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 Total Success Launches by Site</a:t>
            </a:r>
          </a:p>
        </p:txBody>
      </p:sp>
      <p:pic>
        <p:nvPicPr>
          <p:cNvPr id="4" name="Picture 3" descr="A pie chart with text on it&#10;&#10;Description automatically generated">
            <a:extLst>
              <a:ext uri="{FF2B5EF4-FFF2-40B4-BE49-F238E27FC236}">
                <a16:creationId xmlns:a16="http://schemas.microsoft.com/office/drawing/2014/main" id="{25D873A4-67E7-E2DD-8FC2-307865381280}"/>
              </a:ext>
            </a:extLst>
          </p:cNvPr>
          <p:cNvPicPr>
            <a:picLocks noChangeAspect="1"/>
          </p:cNvPicPr>
          <p:nvPr/>
        </p:nvPicPr>
        <p:blipFill>
          <a:blip r:embed="rId3"/>
          <a:stretch>
            <a:fillRect/>
          </a:stretch>
        </p:blipFill>
        <p:spPr>
          <a:xfrm>
            <a:off x="770010" y="1757045"/>
            <a:ext cx="6225150" cy="455615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83780" y="1825625"/>
            <a:ext cx="390183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see that KSC LA-39A had the highest percentage of successful launches at 76.9%.</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7" name="Picture 6" descr="A pie chart with a red and blue circle&#10;&#10;Description automatically generated">
            <a:extLst>
              <a:ext uri="{FF2B5EF4-FFF2-40B4-BE49-F238E27FC236}">
                <a16:creationId xmlns:a16="http://schemas.microsoft.com/office/drawing/2014/main" id="{45D8E21F-93DA-D9DE-4B24-4C4A6A459A76}"/>
              </a:ext>
            </a:extLst>
          </p:cNvPr>
          <p:cNvPicPr>
            <a:picLocks noChangeAspect="1"/>
          </p:cNvPicPr>
          <p:nvPr/>
        </p:nvPicPr>
        <p:blipFill>
          <a:blip r:embed="rId3"/>
          <a:stretch>
            <a:fillRect/>
          </a:stretch>
        </p:blipFill>
        <p:spPr>
          <a:xfrm>
            <a:off x="770011" y="1825625"/>
            <a:ext cx="6139847" cy="449372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07786"/>
            <a:ext cx="10296205" cy="4811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Background</a:t>
            </a:r>
            <a:endParaRPr lang="en-US" sz="1800" dirty="0">
              <a:solidFill>
                <a:schemeClr val="accent3">
                  <a:lumMod val="25000"/>
                </a:schemeClr>
              </a:solidFill>
              <a:latin typeface="Abadi" panose="020B0604020104020204" pitchFamily="34" charset="0"/>
            </a:endParaRPr>
          </a:p>
          <a:p>
            <a:pPr lvl="1">
              <a:spcBef>
                <a:spcPts val="1400"/>
              </a:spcBef>
            </a:pPr>
            <a:r>
              <a:rPr lang="en-US" sz="1400" b="0" i="0" dirty="0">
                <a:solidFill>
                  <a:schemeClr val="tx1"/>
                </a:solidFill>
                <a:effectLst/>
                <a:latin typeface="Söhne"/>
              </a:rPr>
              <a:t>In the rapidly evolving landscape of space technology, SpaceX has emerged as a trailblazer with its revolutionary advancements in rocketry. One of its groundbreaking achievements is the development of the Falcon 9 rocket, known for its reusability. This innovation has the potential to drastically reduce launch costs and reshape the economics of space travel. Central to this innovation is the successful landing of the Falcon 9's first stage after it completes its primary mission.</a:t>
            </a:r>
          </a:p>
          <a:p>
            <a:pPr lvl="1">
              <a:spcBef>
                <a:spcPts val="1400"/>
              </a:spcBef>
            </a:pPr>
            <a:r>
              <a:rPr lang="en-US" sz="1400" b="0" i="0" dirty="0">
                <a:solidFill>
                  <a:schemeClr val="tx1"/>
                </a:solidFill>
                <a:effectLst/>
                <a:latin typeface="Söhne"/>
              </a:rPr>
              <a:t>This capstone project aims to predict whether the Falcon 9's first stage will land successfully after launch. The ability to make accurate predictions about the first stage's landing success holds immense significance. Not only does a successful landing validate the reusability concept, saving millions of dollars per launch, but it also opens avenues for cost-effective space travel for various commercial and scientific purposes.</a:t>
            </a:r>
            <a:endParaRPr lang="en-US" sz="1800" dirty="0">
              <a:solidFill>
                <a:schemeClr val="tx1"/>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a:t>
            </a:r>
          </a:p>
          <a:p>
            <a:pPr lvl="1">
              <a:spcBef>
                <a:spcPts val="1400"/>
              </a:spcBef>
            </a:pPr>
            <a:r>
              <a:rPr lang="en-US" sz="1400" i="0" dirty="0">
                <a:solidFill>
                  <a:schemeClr val="tx1"/>
                </a:solidFill>
                <a:effectLst/>
                <a:latin typeface="Söhne"/>
              </a:rPr>
              <a:t>What Factors Influence Landing Success? </a:t>
            </a:r>
          </a:p>
          <a:p>
            <a:pPr lvl="1">
              <a:spcBef>
                <a:spcPts val="1400"/>
              </a:spcBef>
            </a:pPr>
            <a:r>
              <a:rPr lang="en-US" sz="1400" i="0" dirty="0">
                <a:solidFill>
                  <a:schemeClr val="tx1"/>
                </a:solidFill>
                <a:effectLst/>
                <a:latin typeface="Söhne"/>
              </a:rPr>
              <a:t>Which Machine Learning Algorithm Performs Best?</a:t>
            </a:r>
          </a:p>
          <a:p>
            <a:pPr lvl="1">
              <a:spcBef>
                <a:spcPts val="1400"/>
              </a:spcBef>
            </a:pPr>
            <a:r>
              <a:rPr lang="en-US" sz="1400" i="0" dirty="0">
                <a:solidFill>
                  <a:schemeClr val="tx1"/>
                </a:solidFill>
                <a:effectLst/>
                <a:latin typeface="Söhne"/>
              </a:rPr>
              <a:t>Do Certain Payloads Affect Landing Success?</a:t>
            </a:r>
          </a:p>
          <a:p>
            <a:pPr lvl="1">
              <a:spcBef>
                <a:spcPts val="1400"/>
              </a:spcBef>
            </a:pPr>
            <a:r>
              <a:rPr lang="en-US" sz="1400" i="0" dirty="0">
                <a:solidFill>
                  <a:schemeClr val="tx1"/>
                </a:solidFill>
                <a:effectLst/>
                <a:latin typeface="Söhne"/>
              </a:rPr>
              <a:t>Can Landing Success be Predicted?</a:t>
            </a:r>
          </a:p>
          <a:p>
            <a:pPr lvl="1">
              <a:spcBef>
                <a:spcPts val="1400"/>
              </a:spcBef>
            </a:pPr>
            <a:endParaRPr lang="en-US" sz="1400" i="0" dirty="0">
              <a:solidFill>
                <a:schemeClr val="tx1"/>
              </a:solidFill>
              <a:effectLst/>
              <a:latin typeface="Söhne"/>
            </a:endParaRPr>
          </a:p>
          <a:p>
            <a:pPr lvl="1">
              <a:spcBef>
                <a:spcPts val="1400"/>
              </a:spcBef>
            </a:pPr>
            <a:endParaRPr lang="en-US" sz="1400" i="0" dirty="0">
              <a:solidFill>
                <a:schemeClr val="tx1"/>
              </a:solidFill>
              <a:effectLst/>
              <a:latin typeface="Söhne"/>
            </a:endParaRPr>
          </a:p>
          <a:p>
            <a:pPr lvl="1">
              <a:spcBef>
                <a:spcPts val="1400"/>
              </a:spcBef>
            </a:pPr>
            <a:endParaRPr lang="en-US" sz="1400" i="0" dirty="0">
              <a:solidFill>
                <a:schemeClr val="tx1"/>
              </a:solidFill>
              <a:effectLst/>
              <a:latin typeface="Söhne"/>
            </a:endParaRP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226261"/>
            <a:ext cx="10414662" cy="1200950"/>
          </a:xfrm>
          <a:prstGeom prst="rect">
            <a:avLst/>
          </a:prstGeom>
        </p:spPr>
        <p:txBody>
          <a:bodyPr lIns="91440" tIns="45720" rIns="91440" bIns="45720" anchor="t">
            <a:normAutofit/>
          </a:bodyPr>
          <a:lstStyle/>
          <a:p>
            <a:pPr>
              <a:lnSpc>
                <a:spcPct val="100000"/>
              </a:lnSpc>
              <a:spcBef>
                <a:spcPts val="1400"/>
              </a:spcBef>
            </a:pPr>
            <a:r>
              <a:rPr lang="en-US" sz="2400" dirty="0"/>
              <a:t>Low weighted payloads have a better success rate than the heavy weighted payloads.</a:t>
            </a:r>
            <a:endParaRPr lang="en-US" sz="24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descr="A graph with numbers and colored dots&#10;&#10;Description automatically generated">
            <a:extLst>
              <a:ext uri="{FF2B5EF4-FFF2-40B4-BE49-F238E27FC236}">
                <a16:creationId xmlns:a16="http://schemas.microsoft.com/office/drawing/2014/main" id="{BA8F0EBF-BF73-1FAB-E2B1-9A6C94DC7886}"/>
              </a:ext>
            </a:extLst>
          </p:cNvPr>
          <p:cNvPicPr>
            <a:picLocks noChangeAspect="1"/>
          </p:cNvPicPr>
          <p:nvPr/>
        </p:nvPicPr>
        <p:blipFill>
          <a:blip r:embed="rId3"/>
          <a:stretch>
            <a:fillRect/>
          </a:stretch>
        </p:blipFill>
        <p:spPr>
          <a:xfrm>
            <a:off x="770010" y="1467643"/>
            <a:ext cx="4885953" cy="3378675"/>
          </a:xfrm>
          <a:prstGeom prst="rect">
            <a:avLst/>
          </a:prstGeom>
        </p:spPr>
      </p:pic>
      <p:pic>
        <p:nvPicPr>
          <p:cNvPr id="7" name="Picture 6" descr="A graph with red and blue dots&#10;&#10;Description automatically generated">
            <a:extLst>
              <a:ext uri="{FF2B5EF4-FFF2-40B4-BE49-F238E27FC236}">
                <a16:creationId xmlns:a16="http://schemas.microsoft.com/office/drawing/2014/main" id="{167B8981-C0EF-6C76-C84A-79CBBB40074B}"/>
              </a:ext>
            </a:extLst>
          </p:cNvPr>
          <p:cNvPicPr>
            <a:picLocks noChangeAspect="1"/>
          </p:cNvPicPr>
          <p:nvPr/>
        </p:nvPicPr>
        <p:blipFill>
          <a:blip r:embed="rId4"/>
          <a:stretch>
            <a:fillRect/>
          </a:stretch>
        </p:blipFill>
        <p:spPr>
          <a:xfrm>
            <a:off x="6096000" y="1484321"/>
            <a:ext cx="4885955" cy="337867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315200" y="1650842"/>
            <a:ext cx="4038600"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decision tree seems to </a:t>
            </a:r>
            <a:r>
              <a:rPr lang="en-US" sz="2200" dirty="0" err="1">
                <a:solidFill>
                  <a:schemeClr val="accent3">
                    <a:lumMod val="25000"/>
                  </a:schemeClr>
                </a:solidFill>
                <a:latin typeface="Abadi"/>
              </a:rPr>
              <a:t>perfrom</a:t>
            </a:r>
            <a:r>
              <a:rPr lang="en-US" sz="2200" dirty="0">
                <a:solidFill>
                  <a:schemeClr val="accent3">
                    <a:lumMod val="25000"/>
                  </a:schemeClr>
                </a:solidFill>
                <a:latin typeface="Abadi"/>
              </a:rPr>
              <a:t> the best, having a higher train accuracy than </a:t>
            </a:r>
            <a:r>
              <a:rPr lang="en-US" sz="2200" dirty="0" err="1">
                <a:solidFill>
                  <a:schemeClr val="accent3">
                    <a:lumMod val="25000"/>
                  </a:schemeClr>
                </a:solidFill>
                <a:latin typeface="Abadi"/>
              </a:rPr>
              <a:t>LogReg</a:t>
            </a:r>
            <a:r>
              <a:rPr lang="en-US" sz="2200" dirty="0">
                <a:solidFill>
                  <a:schemeClr val="accent3">
                    <a:lumMod val="25000"/>
                  </a:schemeClr>
                </a:solidFill>
                <a:latin typeface="Abadi"/>
              </a:rPr>
              <a:t>, SVM, and KNN.</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5A3B54C4-4C67-B6D7-3CF3-46DD141A5976}"/>
              </a:ext>
            </a:extLst>
          </p:cNvPr>
          <p:cNvPicPr>
            <a:picLocks noChangeAspect="1"/>
          </p:cNvPicPr>
          <p:nvPr/>
        </p:nvPicPr>
        <p:blipFill>
          <a:blip r:embed="rId3"/>
          <a:stretch>
            <a:fillRect/>
          </a:stretch>
        </p:blipFill>
        <p:spPr>
          <a:xfrm>
            <a:off x="838200" y="1395570"/>
            <a:ext cx="6110412" cy="463000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789419" y="2057400"/>
            <a:ext cx="345855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models produced the same Confusion Matrix, showing there is no best model.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DFE6E527-C508-5BF6-865F-6D08646BA77B}"/>
              </a:ext>
            </a:extLst>
          </p:cNvPr>
          <p:cNvPicPr>
            <a:picLocks noChangeAspect="1"/>
          </p:cNvPicPr>
          <p:nvPr/>
        </p:nvPicPr>
        <p:blipFill>
          <a:blip r:embed="rId3"/>
          <a:stretch>
            <a:fillRect/>
          </a:stretch>
        </p:blipFill>
        <p:spPr>
          <a:xfrm>
            <a:off x="770010" y="1663699"/>
            <a:ext cx="5648469" cy="436187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444296"/>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Mission success can be attributed to various factors, including the launch site, the chosen orbit, and notably, the historical count of previous launches. It is reasonable to assume that knowledge gained over successive launches has contributed to transitioning from launch failures to successful ones.</a:t>
            </a:r>
          </a:p>
          <a:p>
            <a:pPr>
              <a:lnSpc>
                <a:spcPct val="100000"/>
              </a:lnSpc>
              <a:spcBef>
                <a:spcPts val="1400"/>
              </a:spcBef>
            </a:pPr>
            <a:r>
              <a:rPr lang="en-US" sz="2200" dirty="0">
                <a:solidFill>
                  <a:schemeClr val="accent3">
                    <a:lumMod val="25000"/>
                  </a:schemeClr>
                </a:solidFill>
                <a:latin typeface="Abadi" panose="020B0604020104020204" pitchFamily="34" charset="0"/>
              </a:rPr>
              <a:t>Among the orbits, GEO, HEO, SSO, and ES-L1 stand out with the highest success rates. Payload mass also plays a role in mission success, varying depending on the specific orbit. Certain orbits necessitate light or heavy payloads, with lighter payloads generally exhibiting better success rates than heavier counterparts.</a:t>
            </a:r>
          </a:p>
          <a:p>
            <a:pPr>
              <a:lnSpc>
                <a:spcPct val="100000"/>
              </a:lnSpc>
              <a:spcBef>
                <a:spcPts val="1400"/>
              </a:spcBef>
            </a:pPr>
            <a:r>
              <a:rPr lang="en-US" sz="2200" dirty="0">
                <a:solidFill>
                  <a:schemeClr val="accent3">
                    <a:lumMod val="25000"/>
                  </a:schemeClr>
                </a:solidFill>
                <a:latin typeface="Abadi" panose="020B0604020104020204" pitchFamily="34" charset="0"/>
              </a:rPr>
              <a:t>While the dataset doesn't provide insight into why certain launch sites perform better than others, KSC LC-39A stands out as the most successful. Addressing this issue would require additional data, such as atmospheric conditions.</a:t>
            </a:r>
          </a:p>
          <a:p>
            <a:pPr>
              <a:lnSpc>
                <a:spcPct val="100000"/>
              </a:lnSpc>
              <a:spcBef>
                <a:spcPts val="1400"/>
              </a:spcBef>
            </a:pPr>
            <a:r>
              <a:rPr lang="en-US" sz="2200" dirty="0">
                <a:solidFill>
                  <a:schemeClr val="accent3">
                    <a:lumMod val="25000"/>
                  </a:schemeClr>
                </a:solidFill>
                <a:latin typeface="Abadi" panose="020B0604020104020204" pitchFamily="34" charset="0"/>
              </a:rPr>
              <a:t>In the context of this dataset, the Decision Tree Algorithm emerged as the preferred model for predicting success. Although the test accuracy across all models is identical, the Decision Tree Algorithm was favored due to its superior training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86254"/>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REST API</a:t>
            </a:r>
          </a:p>
          <a:p>
            <a:pPr lvl="1">
              <a:lnSpc>
                <a:spcPct val="120000"/>
              </a:lnSpc>
              <a:spcBef>
                <a:spcPts val="1400"/>
              </a:spcBef>
            </a:pPr>
            <a:r>
              <a:rPr lang="en-US" sz="7600" dirty="0">
                <a:solidFill>
                  <a:schemeClr val="bg2">
                    <a:lumMod val="50000"/>
                  </a:schemeClr>
                </a:solidFill>
                <a:latin typeface="Abadi"/>
              </a:rPr>
              <a:t>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Dropping non-numerical columns and unnecessary data</a:t>
            </a:r>
          </a:p>
          <a:p>
            <a:pPr lvl="1">
              <a:lnSpc>
                <a:spcPct val="120000"/>
              </a:lnSpc>
              <a:spcBef>
                <a:spcPts val="1400"/>
              </a:spcBef>
            </a:pPr>
            <a:r>
              <a:rPr lang="en-US" sz="7600" dirty="0">
                <a:solidFill>
                  <a:schemeClr val="bg2">
                    <a:lumMod val="50000"/>
                  </a:schemeClr>
                </a:solidFill>
                <a:latin typeface="Abadi"/>
              </a:rPr>
              <a:t>One Hot Encoding for classification modeling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Datasets are collected from Rest SpaceX API and Web Scraping Wikipedia </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information obtained by the API includes Rocket Type, Launch Site, and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information obtained by Web Scraping includes Launch Site, Outcome, and Payload Information.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4" name="Picture 3" descr="A blue arrow pointing to a blue rectangle&#10;&#10;Description automatically generated">
            <a:extLst>
              <a:ext uri="{FF2B5EF4-FFF2-40B4-BE49-F238E27FC236}">
                <a16:creationId xmlns:a16="http://schemas.microsoft.com/office/drawing/2014/main" id="{A9F7F847-2E02-7499-2E78-02759DB02E22}"/>
              </a:ext>
            </a:extLst>
          </p:cNvPr>
          <p:cNvPicPr>
            <a:picLocks noChangeAspect="1"/>
          </p:cNvPicPr>
          <p:nvPr/>
        </p:nvPicPr>
        <p:blipFill>
          <a:blip r:embed="rId3"/>
          <a:stretch>
            <a:fillRect/>
          </a:stretch>
        </p:blipFill>
        <p:spPr>
          <a:xfrm>
            <a:off x="2043186" y="2993939"/>
            <a:ext cx="7969250" cy="1125394"/>
          </a:xfrm>
          <a:prstGeom prst="rect">
            <a:avLst/>
          </a:prstGeom>
        </p:spPr>
      </p:pic>
      <p:pic>
        <p:nvPicPr>
          <p:cNvPr id="8" name="Picture 7" descr="A blue arrow pointing to a blue arrow&#10;&#10;Description automatically generated">
            <a:extLst>
              <a:ext uri="{FF2B5EF4-FFF2-40B4-BE49-F238E27FC236}">
                <a16:creationId xmlns:a16="http://schemas.microsoft.com/office/drawing/2014/main" id="{E89A510D-A5BC-6621-B509-039AF8EDEBF4}"/>
              </a:ext>
            </a:extLst>
          </p:cNvPr>
          <p:cNvPicPr>
            <a:picLocks noChangeAspect="1"/>
          </p:cNvPicPr>
          <p:nvPr/>
        </p:nvPicPr>
        <p:blipFill>
          <a:blip r:embed="rId4"/>
          <a:stretch>
            <a:fillRect/>
          </a:stretch>
        </p:blipFill>
        <p:spPr>
          <a:xfrm>
            <a:off x="2043186" y="5045938"/>
            <a:ext cx="7969249" cy="1125393"/>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83301" y="4202119"/>
            <a:ext cx="10850802" cy="1902724"/>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sz="2000" dirty="0"/>
          </a:p>
          <a:p>
            <a:r>
              <a:rPr lang="en-US" sz="1600" dirty="0">
                <a:hlinkClick r:id="rId3"/>
              </a:rPr>
              <a:t>https://github.com/roma-888/AppliedDataScienceCapstone/blob/main/jupyter-labs-spacex-data-collection-api.ipynb</a:t>
            </a:r>
            <a:r>
              <a:rPr lang="en-US" sz="1600" dirty="0"/>
              <a:t> </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screenshot of a computer&#10;&#10;Description automatically generated">
            <a:extLst>
              <a:ext uri="{FF2B5EF4-FFF2-40B4-BE49-F238E27FC236}">
                <a16:creationId xmlns:a16="http://schemas.microsoft.com/office/drawing/2014/main" id="{E26F8071-20F1-F07E-2343-A4ECEAB6A17D}"/>
              </a:ext>
            </a:extLst>
          </p:cNvPr>
          <p:cNvPicPr>
            <a:picLocks noChangeAspect="1"/>
          </p:cNvPicPr>
          <p:nvPr/>
        </p:nvPicPr>
        <p:blipFill>
          <a:blip r:embed="rId4"/>
          <a:stretch>
            <a:fillRect/>
          </a:stretch>
        </p:blipFill>
        <p:spPr>
          <a:xfrm>
            <a:off x="683301" y="1293233"/>
            <a:ext cx="10687961" cy="427153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83301" y="4202119"/>
            <a:ext cx="10850802" cy="1902724"/>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sz="2000" dirty="0"/>
          </a:p>
          <a:p>
            <a:r>
              <a:rPr lang="en-US" sz="1600" dirty="0">
                <a:hlinkClick r:id="rId2"/>
              </a:rPr>
              <a:t>https://github.com/roma-888/AppliedDataScienceCapstone/blob/main/jupyter-labs-webscraping.ipynb</a:t>
            </a:r>
            <a:r>
              <a:rPr lang="en-US" sz="1600" dirty="0"/>
              <a:t> </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p>
        </p:txBody>
      </p:sp>
      <p:pic>
        <p:nvPicPr>
          <p:cNvPr id="5" name="Picture 4" descr="A screenshot of a computer&#10;&#10;Description automatically generated">
            <a:extLst>
              <a:ext uri="{FF2B5EF4-FFF2-40B4-BE49-F238E27FC236}">
                <a16:creationId xmlns:a16="http://schemas.microsoft.com/office/drawing/2014/main" id="{32256417-85A2-148E-2016-5ECE9EC35D6A}"/>
              </a:ext>
            </a:extLst>
          </p:cNvPr>
          <p:cNvPicPr>
            <a:picLocks noChangeAspect="1"/>
          </p:cNvPicPr>
          <p:nvPr/>
        </p:nvPicPr>
        <p:blipFill>
          <a:blip r:embed="rId3"/>
          <a:stretch>
            <a:fillRect/>
          </a:stretch>
        </p:blipFill>
        <p:spPr>
          <a:xfrm>
            <a:off x="770010" y="1087699"/>
            <a:ext cx="10563321" cy="4221720"/>
          </a:xfrm>
          <a:prstGeom prst="rect">
            <a:avLst/>
          </a:prstGeom>
        </p:spPr>
      </p:pic>
    </p:spTree>
    <p:extLst>
      <p:ext uri="{BB962C8B-B14F-4D97-AF65-F5344CB8AC3E}">
        <p14:creationId xmlns:p14="http://schemas.microsoft.com/office/powerpoint/2010/main" val="36655515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489</TotalTime>
  <Words>2863</Words>
  <Application>Microsoft Macintosh PowerPoint</Application>
  <PresentationFormat>Widescreen</PresentationFormat>
  <Paragraphs>243</Paragraphs>
  <Slides>45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Abadi</vt:lpstr>
      <vt:lpstr>Arial</vt:lpstr>
      <vt:lpstr>Calibri</vt:lpstr>
      <vt:lpstr>Calibri Light</vt:lpstr>
      <vt:lpstr>Helvetica Neue</vt:lpstr>
      <vt:lpstr>IBM Plex Mono SemiBold</vt:lpstr>
      <vt:lpstr>Söhne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Maron, Robert Anthony</cp:lastModifiedBy>
  <cp:revision>200</cp:revision>
  <dcterms:created xsi:type="dcterms:W3CDTF">2021-04-29T18:58:34Z</dcterms:created>
  <dcterms:modified xsi:type="dcterms:W3CDTF">2023-08-29T05:36:46Z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